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6" r:id="rId4"/>
  </p:sldMasterIdLst>
  <p:notesMasterIdLst>
    <p:notesMasterId r:id="rId39"/>
  </p:notesMasterIdLst>
  <p:handoutMasterIdLst>
    <p:handoutMasterId r:id="rId40"/>
  </p:handoutMasterIdLst>
  <p:sldIdLst>
    <p:sldId id="549" r:id="rId5"/>
    <p:sldId id="544" r:id="rId6"/>
    <p:sldId id="516" r:id="rId7"/>
    <p:sldId id="548" r:id="rId8"/>
    <p:sldId id="531" r:id="rId9"/>
    <p:sldId id="546" r:id="rId10"/>
    <p:sldId id="517" r:id="rId11"/>
    <p:sldId id="534" r:id="rId12"/>
    <p:sldId id="535" r:id="rId13"/>
    <p:sldId id="536" r:id="rId14"/>
    <p:sldId id="539" r:id="rId15"/>
    <p:sldId id="537" r:id="rId16"/>
    <p:sldId id="538" r:id="rId17"/>
    <p:sldId id="540" r:id="rId18"/>
    <p:sldId id="533" r:id="rId19"/>
    <p:sldId id="518" r:id="rId20"/>
    <p:sldId id="529" r:id="rId21"/>
    <p:sldId id="519" r:id="rId22"/>
    <p:sldId id="547" r:id="rId23"/>
    <p:sldId id="520" r:id="rId24"/>
    <p:sldId id="521" r:id="rId25"/>
    <p:sldId id="522" r:id="rId26"/>
    <p:sldId id="526" r:id="rId27"/>
    <p:sldId id="528" r:id="rId28"/>
    <p:sldId id="527" r:id="rId29"/>
    <p:sldId id="542" r:id="rId30"/>
    <p:sldId id="525" r:id="rId31"/>
    <p:sldId id="523" r:id="rId32"/>
    <p:sldId id="530" r:id="rId33"/>
    <p:sldId id="541" r:id="rId34"/>
    <p:sldId id="524" r:id="rId35"/>
    <p:sldId id="532" r:id="rId36"/>
    <p:sldId id="543" r:id="rId37"/>
    <p:sldId id="545" r:id="rId38"/>
  </p:sldIdLst>
  <p:sldSz cx="9144000" cy="6858000" type="screen4x3"/>
  <p:notesSz cx="6669088" cy="987266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0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00"/>
    <a:srgbClr val="006699"/>
    <a:srgbClr val="FF0000"/>
    <a:srgbClr val="CC3300"/>
    <a:srgbClr val="FFFFCC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4AF05E-4434-83D3-4031-42FC92CFFA13}" v="12" dt="2025-03-12T15:25:12.3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44" autoAdjust="0"/>
    <p:restoredTop sz="71166" autoAdjust="0"/>
  </p:normalViewPr>
  <p:slideViewPr>
    <p:cSldViewPr>
      <p:cViewPr>
        <p:scale>
          <a:sx n="100" d="100"/>
          <a:sy n="100" d="100"/>
        </p:scale>
        <p:origin x="666" y="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notesViewPr>
    <p:cSldViewPr>
      <p:cViewPr>
        <p:scale>
          <a:sx n="80" d="100"/>
          <a:sy n="80" d="100"/>
        </p:scale>
        <p:origin x="-4002" y="-120"/>
      </p:cViewPr>
      <p:guideLst>
        <p:guide orient="horz" pos="3110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889626" cy="4941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9463" y="0"/>
            <a:ext cx="2889625" cy="4941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378477"/>
            <a:ext cx="2889626" cy="4941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9463" y="9378477"/>
            <a:ext cx="2889625" cy="4941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charset="0"/>
              </a:defRPr>
            </a:lvl1pPr>
          </a:lstStyle>
          <a:p>
            <a:fld id="{3AA155ED-ECCE-8249-BE4F-0BA119853FB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732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600" units="cm"/>
          <inkml:channel name="Y" type="integer" max="1200" units="cm"/>
          <inkml:channel name="T" type="integer" max="2.14748E9" units="dev"/>
        </inkml:traceFormat>
        <inkml:channelProperties>
          <inkml:channelProperty channel="X" name="resolution" value="37.82506" units="1/cm"/>
          <inkml:channelProperty channel="Y" name="resolution" value="37.73585" units="1/cm"/>
          <inkml:channelProperty channel="T" name="resolution" value="1" units="1/dev"/>
        </inkml:channelProperties>
      </inkml:inkSource>
      <inkml:timestamp xml:id="ts0" timeString="2023-03-07T08:28:01.695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0,'20'21'16,"1"-21"-1,-1 0 1,0 0-16,1 0 16,-1 0-1,0 0 1,1 0 15,19 0-31,-40 20 16,20-20-16,21 0 15,0 0 1,-21 20-16,21-20 16,-21 0-1,0 0 1,1 0-1,-1 0-15,0 0 16,1 0-16,-1 0 16,0 0-16,1 0 15,-1 0-15,0 0 16,1 0-16,-1 0 16,0 0-16,41 0 15,-20 0 1,-1 0-16,-40-20 15,21 20-15,19 0 16,-19 0 0,-1 0-16,0 0 31,1 0-15,-1 0-1,0 0 1,1 0-1,-1 0-15,0 0 32,1 0-1,-1 0-31,0 0 16,1 0-1,-1 0 1,0 0-16,1 0 15,-1 0 32,0 0-31,0 0 0,-20-20 171,-20 20-187,0-21 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889626" cy="4941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9463" y="0"/>
            <a:ext cx="2889625" cy="4941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66775" y="739775"/>
            <a:ext cx="4935538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836" y="4689239"/>
            <a:ext cx="4889416" cy="444293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8477"/>
            <a:ext cx="2889626" cy="4941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9463" y="9378477"/>
            <a:ext cx="2889625" cy="49418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126" tIns="45563" rIns="91126" bIns="4556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charset="0"/>
              </a:defRPr>
            </a:lvl1pPr>
          </a:lstStyle>
          <a:p>
            <a:fld id="{064E2010-D70E-4F43-9F5A-BA197EB45AC9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5629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E2010-D70E-4F43-9F5A-BA197EB45AC9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396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1042988" y="230188"/>
            <a:ext cx="4968875" cy="27797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2988" y="3429000"/>
            <a:ext cx="4968875" cy="1752600"/>
          </a:xfrm>
        </p:spPr>
        <p:txBody>
          <a:bodyPr/>
          <a:lstStyle>
            <a:lvl1pPr marL="0" indent="0">
              <a:buFontTx/>
              <a:buNone/>
              <a:defRPr sz="2400">
                <a:solidFill>
                  <a:srgbClr val="A89060"/>
                </a:solidFill>
              </a:defRPr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1042988" y="6248400"/>
            <a:ext cx="1800225" cy="4572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633027"/>
      </p:ext>
    </p:extLst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351788"/>
      </p:ext>
    </p:extLst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605554"/>
      </p:ext>
    </p:extLst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2988" y="1600200"/>
            <a:ext cx="3744912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0300" y="1600200"/>
            <a:ext cx="3746500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150088"/>
      </p:ext>
    </p:extLst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406116"/>
      </p:ext>
    </p:extLst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158163"/>
      </p:ext>
    </p:extLst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207467"/>
      </p:ext>
    </p:extLst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47636"/>
      </p:ext>
    </p:extLst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0620876"/>
      </p:ext>
    </p:extLst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543626"/>
      </p:ext>
    </p:extLst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7038" y="228600"/>
            <a:ext cx="1909762" cy="56483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42988" y="228600"/>
            <a:ext cx="5581650" cy="56483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8749"/>
      </p:ext>
    </p:extLst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228600"/>
            <a:ext cx="7643812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42988" y="1600200"/>
            <a:ext cx="3744912" cy="4276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940300" y="1600200"/>
            <a:ext cx="3746500" cy="2062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40300" y="3814763"/>
            <a:ext cx="3746500" cy="2062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701797"/>
      </p:ext>
    </p:extLst>
  </p:cSld>
  <p:clrMapOvr>
    <a:masterClrMapping/>
  </p:clrMapOvr>
  <p:transition advTm="1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988" y="228600"/>
            <a:ext cx="7643812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42988" y="1600200"/>
            <a:ext cx="3744912" cy="4276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0300" y="1600200"/>
            <a:ext cx="3746500" cy="4276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161040"/>
      </p:ext>
    </p:extLst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228600"/>
            <a:ext cx="76438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2988" y="1600200"/>
            <a:ext cx="7643812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42988" y="6248400"/>
            <a:ext cx="1547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24" r:id="rId1"/>
    <p:sldLayoutId id="2147484425" r:id="rId2"/>
    <p:sldLayoutId id="2147484426" r:id="rId3"/>
    <p:sldLayoutId id="2147484427" r:id="rId4"/>
    <p:sldLayoutId id="2147484428" r:id="rId5"/>
    <p:sldLayoutId id="2147484429" r:id="rId6"/>
    <p:sldLayoutId id="2147484430" r:id="rId7"/>
    <p:sldLayoutId id="2147484431" r:id="rId8"/>
    <p:sldLayoutId id="2147484432" r:id="rId9"/>
    <p:sldLayoutId id="2147484433" r:id="rId10"/>
    <p:sldLayoutId id="2147484434" r:id="rId11"/>
    <p:sldLayoutId id="2147484435" r:id="rId12"/>
    <p:sldLayoutId id="2147484436" r:id="rId13"/>
  </p:sldLayoutIdLst>
  <p:transition advTm="12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Arial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Arial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Arial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Arial" charset="0"/>
          <a:ea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447B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A89060"/>
        </a:buClr>
        <a:buChar char="•"/>
        <a:defRPr sz="3200">
          <a:solidFill>
            <a:srgbClr val="000000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A89060"/>
        </a:buClr>
        <a:buChar char="•"/>
        <a:defRPr sz="2800">
          <a:solidFill>
            <a:srgbClr val="000000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A89060"/>
        </a:buClr>
        <a:buChar char="•"/>
        <a:defRPr sz="2400">
          <a:solidFill>
            <a:srgbClr val="000000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A89060"/>
        </a:buClr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A89060"/>
        </a:buClr>
        <a:buChar char="•"/>
        <a:defRPr sz="2000">
          <a:solidFill>
            <a:srgbClr val="000000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A89060"/>
        </a:buClr>
        <a:buChar char="•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A89060"/>
        </a:buClr>
        <a:buChar char="•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A89060"/>
        </a:buClr>
        <a:buChar char="•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A89060"/>
        </a:buClr>
        <a:buChar char="•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t9ynLq-vkI&amp;t=35s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547E3-676F-CAF5-4B23-5ACBECD04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St James' Church of England Primary Academy - Home">
            <a:extLst>
              <a:ext uri="{FF2B5EF4-FFF2-40B4-BE49-F238E27FC236}">
                <a16:creationId xmlns:a16="http://schemas.microsoft.com/office/drawing/2014/main" id="{9E7B0980-E5F2-92C1-6F77-E3BF6D85A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51363" y="3824062"/>
            <a:ext cx="1428571" cy="1571429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8E5543-069C-AA39-6612-C0964DD6366C}"/>
              </a:ext>
            </a:extLst>
          </p:cNvPr>
          <p:cNvSpPr txBox="1"/>
          <p:nvPr/>
        </p:nvSpPr>
        <p:spPr>
          <a:xfrm>
            <a:off x="914400" y="1604728"/>
            <a:ext cx="777919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5400" u="sng">
                <a:solidFill>
                  <a:srgbClr val="463416"/>
                </a:solidFill>
                <a:latin typeface="Century Gothic"/>
              </a:rPr>
              <a:t>Year 6 SATs Presentation 2025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281986"/>
      </p:ext>
    </p:extLst>
  </p:cSld>
  <p:clrMapOvr>
    <a:masterClrMapping/>
  </p:clrMapOvr>
  <p:transition advTm="15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>
          <a:xfrm>
            <a:off x="1042988" y="230188"/>
            <a:ext cx="7273428" cy="1902668"/>
          </a:xfrm>
        </p:spPr>
        <p:txBody>
          <a:bodyPr/>
          <a:lstStyle/>
          <a:p>
            <a:pPr algn="ctr"/>
            <a:r>
              <a:rPr lang="en-GB" sz="5400" u="sng" dirty="0">
                <a:solidFill>
                  <a:schemeClr val="bg2"/>
                </a:solidFill>
                <a:latin typeface="Century Gothic"/>
                <a:ea typeface="ＭＳ Ｐゴシック"/>
              </a:rPr>
              <a:t>Year 6 SATs Presentation 2025</a:t>
            </a:r>
            <a:endParaRPr lang="en-GB" sz="5400" u="sng" dirty="0">
              <a:solidFill>
                <a:schemeClr val="bg2"/>
              </a:solidFill>
              <a:latin typeface="Century Gothic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>
          <a:xfrm>
            <a:off x="1042988" y="2852936"/>
            <a:ext cx="7201420" cy="2328664"/>
          </a:xfrm>
        </p:spPr>
        <p:txBody>
          <a:bodyPr/>
          <a:lstStyle/>
          <a:p>
            <a:r>
              <a:rPr lang="en-GB" dirty="0"/>
              <a:t>‘ </a:t>
            </a:r>
            <a:r>
              <a:rPr lang="en-GB" dirty="0">
                <a:solidFill>
                  <a:schemeClr val="bg2"/>
                </a:solidFill>
                <a:latin typeface="Century Gothic" pitchFamily="34" charset="0"/>
              </a:rPr>
              <a:t>Practising the SATs made me feel more confident, prepared and under less pressure. I’m a worrier but it really helped that I knew what was coming.’ (</a:t>
            </a:r>
            <a:r>
              <a:rPr lang="en-GB" i="1" dirty="0">
                <a:solidFill>
                  <a:schemeClr val="bg2"/>
                </a:solidFill>
                <a:latin typeface="Century Gothic" pitchFamily="34" charset="0"/>
              </a:rPr>
              <a:t>Mollie, ex-pupil</a:t>
            </a:r>
            <a:r>
              <a:rPr lang="en-GB" dirty="0">
                <a:solidFill>
                  <a:schemeClr val="bg2"/>
                </a:solidFill>
                <a:latin typeface="Century Gothic" pitchFamily="34" charset="0"/>
              </a:rPr>
              <a:t>)</a:t>
            </a:r>
          </a:p>
          <a:p>
            <a:r>
              <a:rPr lang="en-GB" dirty="0">
                <a:solidFill>
                  <a:schemeClr val="bg2"/>
                </a:solidFill>
                <a:latin typeface="Century Gothic" pitchFamily="34" charset="0"/>
              </a:rPr>
              <a:t>‘Getting better scores each time I practised made me believe in myself more.’ (</a:t>
            </a:r>
            <a:r>
              <a:rPr lang="en-GB" i="1" dirty="0">
                <a:solidFill>
                  <a:schemeClr val="bg2"/>
                </a:solidFill>
                <a:latin typeface="Century Gothic" pitchFamily="34" charset="0"/>
              </a:rPr>
              <a:t>Josie, ex-pupil)</a:t>
            </a:r>
          </a:p>
        </p:txBody>
      </p:sp>
      <p:sp>
        <p:nvSpPr>
          <p:cNvPr id="4" name="Rectangle 3"/>
          <p:cNvSpPr/>
          <p:nvPr/>
        </p:nvSpPr>
        <p:spPr>
          <a:xfrm>
            <a:off x="7452320" y="230188"/>
            <a:ext cx="504056" cy="3184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003263"/>
      </p:ext>
    </p:extLst>
  </p:cSld>
  <p:clrMapOvr>
    <a:masterClrMapping/>
  </p:clrMapOvr>
  <p:transition advTm="15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ctrTitle" sz="quarter"/>
          </p:nvPr>
        </p:nvSpPr>
        <p:spPr>
          <a:xfrm>
            <a:off x="1043608" y="1052736"/>
            <a:ext cx="4968875" cy="1728192"/>
          </a:xfrm>
        </p:spPr>
        <p:txBody>
          <a:bodyPr/>
          <a:lstStyle/>
          <a:p>
            <a:r>
              <a:rPr lang="en-US" dirty="0">
                <a:latin typeface="Arial" charset="0"/>
              </a:rPr>
              <a:t>Teaching Primary Mathematics for Mastery</a:t>
            </a:r>
          </a:p>
        </p:txBody>
      </p:sp>
      <p:sp>
        <p:nvSpPr>
          <p:cNvPr id="4" name="Title 1"/>
          <p:cNvSpPr>
            <a:spLocks noGrp="1"/>
          </p:cNvSpPr>
          <p:nvPr>
            <p:ph type="subTitle" sz="quarter" idx="1"/>
          </p:nvPr>
        </p:nvSpPr>
        <p:spPr>
          <a:xfrm>
            <a:off x="971600" y="188640"/>
            <a:ext cx="7632848" cy="3600400"/>
          </a:xfrm>
        </p:spPr>
        <p:txBody>
          <a:bodyPr/>
          <a:lstStyle/>
          <a:p>
            <a:r>
              <a:rPr lang="en-US" sz="3600" dirty="0">
                <a:solidFill>
                  <a:srgbClr val="000000"/>
                </a:solidFill>
                <a:latin typeface="Century Gothic" pitchFamily="34" charset="0"/>
              </a:rPr>
              <a:t>The purpose of this afternoon: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Century Gothic" pitchFamily="34" charset="0"/>
              </a:rPr>
              <a:t>Show you what the children will be tested on and when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Century Gothic" pitchFamily="34" charset="0"/>
              </a:rPr>
              <a:t>Clarify our expectations and any statutory requirements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Century Gothic" pitchFamily="34" charset="0"/>
              </a:rPr>
              <a:t>Tell you how we prepare the students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US" sz="3600" dirty="0">
                <a:solidFill>
                  <a:srgbClr val="000000"/>
                </a:solidFill>
                <a:latin typeface="Century Gothic" pitchFamily="34" charset="0"/>
              </a:rPr>
              <a:t>Suggest some ways that you can help to prepare your children</a:t>
            </a:r>
          </a:p>
          <a:p>
            <a:pPr marL="571500" indent="-571500">
              <a:buFont typeface="Arial" pitchFamily="34" charset="0"/>
              <a:buChar char="•"/>
            </a:pPr>
            <a:endParaRPr lang="en-US" sz="4000" dirty="0">
              <a:solidFill>
                <a:srgbClr val="000000"/>
              </a:solidFill>
              <a:latin typeface="Arial" charset="0"/>
            </a:endParaRPr>
          </a:p>
          <a:p>
            <a:endParaRPr lang="en-US" sz="40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17037" y="99215"/>
            <a:ext cx="504056" cy="31849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advTm="1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Stands for ‘Standard Assessment Tests’</a:t>
            </a:r>
          </a:p>
          <a:p>
            <a:r>
              <a:rPr lang="en-GB" dirty="0"/>
              <a:t>All Year 6 children across the UK complete them during the same week in May</a:t>
            </a:r>
          </a:p>
          <a:p>
            <a:r>
              <a:rPr lang="en-GB" dirty="0"/>
              <a:t>Although not everyone agrees with SATs, we are obliged to conduct them</a:t>
            </a:r>
          </a:p>
          <a:p>
            <a:r>
              <a:rPr lang="en-GB" dirty="0"/>
              <a:t>There are also many life skills that can be learned during this time</a:t>
            </a:r>
          </a:p>
        </p:txBody>
      </p:sp>
      <p:sp>
        <p:nvSpPr>
          <p:cNvPr id="4" name="Rectangle 3"/>
          <p:cNvSpPr/>
          <p:nvPr/>
        </p:nvSpPr>
        <p:spPr>
          <a:xfrm>
            <a:off x="7452320" y="230188"/>
            <a:ext cx="504056" cy="3184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405911"/>
      </p:ext>
    </p:extLst>
  </p:cSld>
  <p:clrMapOvr>
    <a:masterClrMapping/>
  </p:clrMapOvr>
  <p:transition advTm="1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/>
                <a:ea typeface="ＭＳ Ｐゴシック"/>
              </a:rPr>
              <a:t>SATs Week – W/B Monday</a:t>
            </a:r>
            <a:r>
              <a:rPr lang="en-GB" dirty="0">
                <a:solidFill>
                  <a:srgbClr val="FF0000"/>
                </a:solidFill>
                <a:latin typeface="Century Gothic"/>
                <a:ea typeface="ＭＳ Ｐゴシック"/>
              </a:rPr>
              <a:t> </a:t>
            </a:r>
            <a:r>
              <a:rPr lang="en-GB" dirty="0">
                <a:solidFill>
                  <a:schemeClr val="bg1">
                    <a:lumMod val="75000"/>
                  </a:schemeClr>
                </a:solidFill>
                <a:latin typeface="Century Gothic"/>
                <a:ea typeface="ＭＳ Ｐゴシック"/>
              </a:rPr>
              <a:t>12th</a:t>
            </a:r>
            <a:r>
              <a:rPr lang="en-GB" dirty="0">
                <a:latin typeface="Century Gothic"/>
                <a:ea typeface="ＭＳ Ｐゴシック"/>
              </a:rPr>
              <a:t> May 2025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5594" y="1628800"/>
            <a:ext cx="8221185" cy="4614367"/>
          </a:xfrm>
        </p:spPr>
        <p:txBody>
          <a:bodyPr/>
          <a:lstStyle/>
          <a:p>
            <a:r>
              <a:rPr lang="en-GB" sz="2400" dirty="0">
                <a:latin typeface="Century Gothic" pitchFamily="34" charset="0"/>
              </a:rPr>
              <a:t>The children will complete the following assessments:</a:t>
            </a:r>
          </a:p>
          <a:p>
            <a:r>
              <a:rPr lang="en-GB" sz="2400" b="1" dirty="0">
                <a:latin typeface="Century Gothic"/>
                <a:ea typeface="ＭＳ Ｐゴシック"/>
              </a:rPr>
              <a:t>Monday</a:t>
            </a:r>
            <a:r>
              <a:rPr lang="en-GB" sz="2400" dirty="0">
                <a:latin typeface="Century Gothic"/>
                <a:ea typeface="ＭＳ Ｐゴシック"/>
              </a:rPr>
              <a:t>: 	 GPS – 45 Minutes plus a spelling test (not timed)</a:t>
            </a:r>
          </a:p>
          <a:p>
            <a:r>
              <a:rPr lang="en-GB" sz="2400" b="1" dirty="0">
                <a:latin typeface="Century Gothic"/>
                <a:ea typeface="ＭＳ Ｐゴシック"/>
              </a:rPr>
              <a:t>Tuesday: </a:t>
            </a:r>
            <a:r>
              <a:rPr lang="en-GB" sz="2400" dirty="0">
                <a:latin typeface="Century Gothic"/>
                <a:ea typeface="ＭＳ Ｐゴシック"/>
              </a:rPr>
              <a:t>Reading – 1 hour</a:t>
            </a:r>
            <a:endParaRPr lang="en-GB" dirty="0"/>
          </a:p>
          <a:p>
            <a:r>
              <a:rPr lang="en-GB" sz="2400" b="1" dirty="0">
                <a:latin typeface="Century Gothic"/>
                <a:ea typeface="ＭＳ Ｐゴシック"/>
              </a:rPr>
              <a:t>Wednesday:</a:t>
            </a:r>
            <a:r>
              <a:rPr lang="en-GB" sz="2400" dirty="0">
                <a:latin typeface="Century Gothic"/>
                <a:ea typeface="ＭＳ Ｐゴシック"/>
              </a:rPr>
              <a:t> Maths paper </a:t>
            </a:r>
            <a:r>
              <a:rPr lang="en-GB" sz="2400" b="1" dirty="0">
                <a:latin typeface="Century Gothic"/>
                <a:ea typeface="ＭＳ Ｐゴシック"/>
              </a:rPr>
              <a:t>1</a:t>
            </a:r>
            <a:r>
              <a:rPr lang="en-GB" sz="2400" dirty="0">
                <a:latin typeface="Century Gothic"/>
                <a:ea typeface="ＭＳ Ｐゴシック"/>
              </a:rPr>
              <a:t> Arithmetic 30mins   </a:t>
            </a:r>
          </a:p>
          <a:p>
            <a:pPr marL="0" indent="0">
              <a:buNone/>
            </a:pPr>
            <a:r>
              <a:rPr lang="en-GB" sz="2400" dirty="0">
                <a:latin typeface="Century Gothic"/>
                <a:ea typeface="ＭＳ Ｐゴシック"/>
              </a:rPr>
              <a:t>                      Maths paper </a:t>
            </a:r>
            <a:r>
              <a:rPr lang="en-GB" sz="2400" b="1" dirty="0">
                <a:latin typeface="Century Gothic"/>
                <a:ea typeface="ＭＳ Ｐゴシック"/>
              </a:rPr>
              <a:t>2</a:t>
            </a:r>
            <a:r>
              <a:rPr lang="en-GB" sz="2400" dirty="0">
                <a:latin typeface="Century Gothic"/>
                <a:ea typeface="ＭＳ Ｐゴシック"/>
              </a:rPr>
              <a:t> Reasoning 1 – 40 mins</a:t>
            </a:r>
            <a:endParaRPr lang="en-GB" dirty="0">
              <a:cs typeface="Arial"/>
            </a:endParaRPr>
          </a:p>
          <a:p>
            <a:r>
              <a:rPr lang="en-GB" sz="2400" b="1" dirty="0">
                <a:latin typeface="Century Gothic"/>
                <a:ea typeface="ＭＳ Ｐゴシック"/>
              </a:rPr>
              <a:t>Thursday</a:t>
            </a:r>
            <a:r>
              <a:rPr lang="en-GB" sz="2400" dirty="0">
                <a:latin typeface="Century Gothic"/>
                <a:ea typeface="ＭＳ Ｐゴシック"/>
              </a:rPr>
              <a:t>:</a:t>
            </a:r>
            <a:r>
              <a:rPr lang="en-GB" sz="2400" b="1" dirty="0">
                <a:latin typeface="Century Gothic"/>
                <a:ea typeface="ＭＳ Ｐゴシック"/>
              </a:rPr>
              <a:t> </a:t>
            </a:r>
            <a:r>
              <a:rPr lang="en-GB" sz="2400" dirty="0">
                <a:latin typeface="Century Gothic"/>
                <a:ea typeface="ＭＳ Ｐゴシック"/>
              </a:rPr>
              <a:t>Maths paper </a:t>
            </a:r>
            <a:r>
              <a:rPr lang="en-GB" sz="2400" b="1" dirty="0">
                <a:latin typeface="Century Gothic"/>
                <a:ea typeface="ＭＳ Ｐゴシック"/>
              </a:rPr>
              <a:t>3</a:t>
            </a:r>
            <a:r>
              <a:rPr lang="en-GB" sz="2400" dirty="0">
                <a:latin typeface="Century Gothic"/>
                <a:ea typeface="ＭＳ Ｐゴシック"/>
              </a:rPr>
              <a:t> Reasoning 2 – 40 mins</a:t>
            </a:r>
          </a:p>
          <a:p>
            <a:r>
              <a:rPr lang="en-GB" sz="2400" b="1" dirty="0">
                <a:latin typeface="Century Gothic"/>
                <a:ea typeface="ＭＳ Ｐゴシック"/>
              </a:rPr>
              <a:t>Friday: </a:t>
            </a:r>
            <a:r>
              <a:rPr lang="en-GB" sz="2400" dirty="0">
                <a:latin typeface="Century Gothic"/>
                <a:ea typeface="ＭＳ Ｐゴシック"/>
              </a:rPr>
              <a:t>Beach day!</a:t>
            </a:r>
          </a:p>
          <a:p>
            <a:endParaRPr lang="en-GB" sz="2400" b="1" dirty="0">
              <a:latin typeface="Century Gothic" pitchFamily="34" charset="0"/>
            </a:endParaRPr>
          </a:p>
          <a:p>
            <a:pPr marL="2743200" lvl="6" indent="0">
              <a:buNone/>
            </a:pPr>
            <a:endParaRPr lang="en-GB" sz="2400" dirty="0">
              <a:latin typeface="Century Gothic" pitchFamily="34" charset="0"/>
              <a:ea typeface="ＭＳ Ｐゴシック" charset="0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17037" y="99215"/>
            <a:ext cx="504056" cy="31849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120755"/>
      </p:ext>
    </p:extLst>
  </p:cSld>
  <p:clrMapOvr>
    <a:masterClrMapping/>
  </p:clrMapOvr>
  <p:transition advTm="1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split into two groups…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910" y="1772816"/>
            <a:ext cx="7955967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15620"/>
      </p:ext>
    </p:extLst>
  </p:cSld>
  <p:clrMapOvr>
    <a:masterClrMapping/>
  </p:clrMapOvr>
  <p:transition advTm="1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Maths 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2988" y="1196752"/>
            <a:ext cx="7643812" cy="4680173"/>
          </a:xfrm>
        </p:spPr>
        <p:txBody>
          <a:bodyPr/>
          <a:lstStyle/>
          <a:p>
            <a:r>
              <a:rPr lang="en-GB" dirty="0">
                <a:latin typeface="Century Gothic" pitchFamily="34" charset="0"/>
              </a:rPr>
              <a:t>There are three parts to the maths assessment.</a:t>
            </a:r>
          </a:p>
          <a:p>
            <a:r>
              <a:rPr lang="en-GB" dirty="0">
                <a:latin typeface="Century Gothic" pitchFamily="34" charset="0"/>
              </a:rPr>
              <a:t>The former mental maths test has been replaced with an arithmetic assessment.</a:t>
            </a:r>
          </a:p>
          <a:p>
            <a:r>
              <a:rPr lang="en-GB" dirty="0">
                <a:latin typeface="Century Gothic" pitchFamily="34" charset="0"/>
              </a:rPr>
              <a:t>There are now two non-calculator reasoning papers to assess their ability to apply a range of mathematics in problem solving and word problem contexts.</a:t>
            </a:r>
          </a:p>
        </p:txBody>
      </p:sp>
      <p:sp>
        <p:nvSpPr>
          <p:cNvPr id="4" name="Rectangle 3"/>
          <p:cNvSpPr/>
          <p:nvPr/>
        </p:nvSpPr>
        <p:spPr>
          <a:xfrm>
            <a:off x="7452320" y="230188"/>
            <a:ext cx="504056" cy="3184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421312"/>
      </p:ext>
    </p:extLst>
  </p:cSld>
  <p:clrMapOvr>
    <a:masterClrMapping/>
  </p:clrMapOvr>
  <p:transition advTm="1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The arithmetic paper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2988" y="1347786"/>
            <a:ext cx="7643812" cy="4276725"/>
          </a:xfrm>
        </p:spPr>
        <p:txBody>
          <a:bodyPr/>
          <a:lstStyle/>
          <a:p>
            <a:r>
              <a:rPr lang="en-GB" dirty="0">
                <a:latin typeface="Century Gothic" pitchFamily="34" charset="0"/>
              </a:rPr>
              <a:t>Tests children on their ability to solve number problems quickly and accurately.</a:t>
            </a:r>
          </a:p>
          <a:p>
            <a:r>
              <a:rPr lang="en-GB" dirty="0">
                <a:latin typeface="Century Gothic" pitchFamily="34" charset="0"/>
              </a:rPr>
              <a:t>The problems are purely number based (there are no words in the test).</a:t>
            </a:r>
          </a:p>
          <a:p>
            <a:r>
              <a:rPr lang="en-GB" dirty="0">
                <a:latin typeface="Century Gothic" pitchFamily="34" charset="0"/>
              </a:rPr>
              <a:t>There are 40 marks available.</a:t>
            </a:r>
          </a:p>
          <a:p>
            <a:r>
              <a:rPr lang="en-GB" dirty="0">
                <a:latin typeface="Century Gothic" pitchFamily="34" charset="0"/>
              </a:rPr>
              <a:t>The children have 30 minutes to complete approximately 35 questions.</a:t>
            </a:r>
          </a:p>
        </p:txBody>
      </p:sp>
    </p:spTree>
    <p:extLst>
      <p:ext uri="{BB962C8B-B14F-4D97-AF65-F5344CB8AC3E}">
        <p14:creationId xmlns:p14="http://schemas.microsoft.com/office/powerpoint/2010/main" val="768247335"/>
      </p:ext>
    </p:extLst>
  </p:cSld>
  <p:clrMapOvr>
    <a:masterClrMapping/>
  </p:clrMapOvr>
  <p:transition advTm="1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-22044"/>
            <a:ext cx="7643812" cy="1143000"/>
          </a:xfrm>
        </p:spPr>
        <p:txBody>
          <a:bodyPr/>
          <a:lstStyle/>
          <a:p>
            <a:r>
              <a:rPr lang="en-GB" dirty="0">
                <a:latin typeface="Century Gothic" pitchFamily="34" charset="0"/>
              </a:rPr>
              <a:t>The arithmetic paper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980728"/>
            <a:ext cx="7643812" cy="4276725"/>
          </a:xfrm>
        </p:spPr>
        <p:txBody>
          <a:bodyPr/>
          <a:lstStyle/>
          <a:p>
            <a:r>
              <a:rPr lang="en-GB" sz="2800" dirty="0">
                <a:latin typeface="Century Gothic" pitchFamily="34" charset="0"/>
              </a:rPr>
              <a:t>This test includes: </a:t>
            </a:r>
          </a:p>
          <a:p>
            <a:r>
              <a:rPr lang="en-GB" sz="2800" dirty="0">
                <a:latin typeface="Century Gothic" pitchFamily="34" charset="0"/>
              </a:rPr>
              <a:t>Multiplying and dividing by 10, 100 &amp; 1000</a:t>
            </a:r>
          </a:p>
          <a:p>
            <a:r>
              <a:rPr lang="en-GB" sz="2800" dirty="0">
                <a:latin typeface="Century Gothic" pitchFamily="34" charset="0"/>
              </a:rPr>
              <a:t>The four operations with large numbers and decimals</a:t>
            </a:r>
          </a:p>
          <a:p>
            <a:r>
              <a:rPr lang="en-GB" sz="2800" dirty="0">
                <a:latin typeface="Century Gothic" pitchFamily="34" charset="0"/>
              </a:rPr>
              <a:t>Long division and long multiplication</a:t>
            </a:r>
          </a:p>
          <a:p>
            <a:r>
              <a:rPr lang="en-GB" sz="2800" dirty="0">
                <a:latin typeface="Century Gothic" pitchFamily="34" charset="0"/>
              </a:rPr>
              <a:t>Working out percentages of whole numbers</a:t>
            </a:r>
          </a:p>
          <a:p>
            <a:r>
              <a:rPr lang="en-GB" sz="2800" dirty="0">
                <a:latin typeface="Century Gothic" pitchFamily="34" charset="0"/>
              </a:rPr>
              <a:t>Adding, subtracting, multiplying and dividing fractions</a:t>
            </a:r>
          </a:p>
          <a:p>
            <a:r>
              <a:rPr lang="en-GB" sz="2800" dirty="0">
                <a:latin typeface="Century Gothic" pitchFamily="34" charset="0"/>
              </a:rPr>
              <a:t>Order of operations questions</a:t>
            </a:r>
          </a:p>
        </p:txBody>
      </p:sp>
    </p:spTree>
    <p:extLst>
      <p:ext uri="{BB962C8B-B14F-4D97-AF65-F5344CB8AC3E}">
        <p14:creationId xmlns:p14="http://schemas.microsoft.com/office/powerpoint/2010/main" val="322614261"/>
      </p:ext>
    </p:extLst>
  </p:cSld>
  <p:clrMapOvr>
    <a:masterClrMapping/>
  </p:clrMapOvr>
  <p:transition advTm="1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arithmetic paper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935" y="908720"/>
            <a:ext cx="6704013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935" y="3775348"/>
            <a:ext cx="6731551" cy="290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7703712"/>
      </p:ext>
    </p:extLst>
  </p:cSld>
  <p:clrMapOvr>
    <a:masterClrMapping/>
  </p:clrMapOvr>
  <p:transition advTm="1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arithmetic paper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6040514" cy="2577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17032"/>
            <a:ext cx="6075867" cy="2825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4587979"/>
      </p:ext>
    </p:extLst>
  </p:cSld>
  <p:clrMapOvr>
    <a:masterClrMapping/>
  </p:clrMapOvr>
  <p:transition advTm="1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The reasoning papers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These papers are designed to test the children’s knowledge of the primary maths curriculum and their depth of understanding in each concept.</a:t>
            </a:r>
          </a:p>
          <a:p>
            <a:r>
              <a:rPr lang="en-GB" dirty="0">
                <a:latin typeface="Century Gothic" pitchFamily="34" charset="0"/>
              </a:rPr>
              <a:t>The test includes questions based on problem solving, geometry, data handling, algebra, ratio, shape, space and measure.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4481909"/>
      </p:ext>
    </p:extLst>
  </p:cSld>
  <p:clrMapOvr>
    <a:masterClrMapping/>
  </p:clrMapOvr>
  <p:transition advTm="1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reasoning papers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93493"/>
            <a:ext cx="7272808" cy="5558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905255"/>
      </p:ext>
    </p:extLst>
  </p:cSld>
  <p:clrMapOvr>
    <a:masterClrMapping/>
  </p:clrMapOvr>
  <p:transition advTm="1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reasoning papers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0728"/>
            <a:ext cx="7560840" cy="5472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844346"/>
      </p:ext>
    </p:extLst>
  </p:cSld>
  <p:clrMapOvr>
    <a:masterClrMapping/>
  </p:clrMapOvr>
  <p:transition advTm="1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How to help with mathematics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2988" y="1124744"/>
            <a:ext cx="7643812" cy="4276725"/>
          </a:xfrm>
        </p:spPr>
        <p:txBody>
          <a:bodyPr/>
          <a:lstStyle/>
          <a:p>
            <a:r>
              <a:rPr lang="en-GB" sz="2400" dirty="0">
                <a:latin typeface="Century Gothic" pitchFamily="34" charset="0"/>
              </a:rPr>
              <a:t>Revise a variety of topics in the run up to the SATs – BBC KS2 </a:t>
            </a:r>
            <a:r>
              <a:rPr lang="en-GB" sz="2400" dirty="0" err="1">
                <a:latin typeface="Century Gothic" pitchFamily="34" charset="0"/>
              </a:rPr>
              <a:t>Bitesize</a:t>
            </a:r>
            <a:r>
              <a:rPr lang="en-GB" sz="2400" dirty="0">
                <a:latin typeface="Century Gothic" pitchFamily="34" charset="0"/>
              </a:rPr>
              <a:t> and Mathsisfun.com</a:t>
            </a:r>
          </a:p>
          <a:p>
            <a:r>
              <a:rPr lang="en-GB" sz="2400" dirty="0">
                <a:latin typeface="Century Gothic" pitchFamily="34" charset="0"/>
              </a:rPr>
              <a:t>CGP books</a:t>
            </a:r>
          </a:p>
          <a:p>
            <a:r>
              <a:rPr lang="en-GB" sz="2400" dirty="0">
                <a:latin typeface="Century Gothic" pitchFamily="34" charset="0"/>
              </a:rPr>
              <a:t>Bottom of Year 6 page on school website</a:t>
            </a:r>
          </a:p>
          <a:p>
            <a:r>
              <a:rPr lang="en-GB" sz="2400" dirty="0">
                <a:latin typeface="Century Gothic" pitchFamily="34" charset="0"/>
              </a:rPr>
              <a:t>Corbett Maths</a:t>
            </a:r>
          </a:p>
          <a:p>
            <a:r>
              <a:rPr lang="en-GB" sz="2400" dirty="0">
                <a:latin typeface="Century Gothic" pitchFamily="34" charset="0"/>
              </a:rPr>
              <a:t>Practise the four operations – repetition makes perfect</a:t>
            </a:r>
          </a:p>
          <a:p>
            <a:r>
              <a:rPr lang="en-GB" sz="2400" dirty="0">
                <a:latin typeface="Century Gothic" pitchFamily="34" charset="0"/>
              </a:rPr>
              <a:t>Fractions, decimals and percentages</a:t>
            </a:r>
          </a:p>
          <a:p>
            <a:r>
              <a:rPr lang="en-GB" sz="2400" dirty="0">
                <a:latin typeface="Century Gothic" pitchFamily="34" charset="0"/>
              </a:rPr>
              <a:t>Test children on their times tables</a:t>
            </a:r>
          </a:p>
          <a:p>
            <a:r>
              <a:rPr lang="en-GB" sz="2400" dirty="0">
                <a:latin typeface="Century Gothic" pitchFamily="34" charset="0"/>
              </a:rPr>
              <a:t>Prodigy game</a:t>
            </a:r>
          </a:p>
          <a:p>
            <a:r>
              <a:rPr lang="en-GB" sz="2400" dirty="0">
                <a:latin typeface="Century Gothic" pitchFamily="34" charset="0"/>
              </a:rPr>
              <a:t>Revision packs and activities on website</a:t>
            </a:r>
          </a:p>
        </p:txBody>
      </p:sp>
    </p:spTree>
    <p:extLst>
      <p:ext uri="{BB962C8B-B14F-4D97-AF65-F5344CB8AC3E}">
        <p14:creationId xmlns:p14="http://schemas.microsoft.com/office/powerpoint/2010/main" val="1333279271"/>
      </p:ext>
    </p:extLst>
  </p:cSld>
  <p:clrMapOvr>
    <a:masterClrMapping/>
  </p:clrMapOvr>
  <p:transition advTm="1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643812" cy="1143000"/>
          </a:xfrm>
        </p:spPr>
        <p:txBody>
          <a:bodyPr/>
          <a:lstStyle/>
          <a:p>
            <a:r>
              <a:rPr lang="en-GB" dirty="0">
                <a:latin typeface="Century Gothic" pitchFamily="34" charset="0"/>
              </a:rPr>
              <a:t>Reading 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>
                <a:latin typeface="Century Gothic" pitchFamily="34" charset="0"/>
              </a:rPr>
              <a:t>There is one paper during which they have an hour to read 3/4 texts and answer comprehension questions about each one. </a:t>
            </a:r>
          </a:p>
          <a:p>
            <a:r>
              <a:rPr lang="en-GB" sz="2800" dirty="0">
                <a:latin typeface="Century Gothic" pitchFamily="34" charset="0"/>
              </a:rPr>
              <a:t>There is a significant volume of text to get through.</a:t>
            </a:r>
          </a:p>
          <a:p>
            <a:r>
              <a:rPr lang="en-GB" sz="2800" dirty="0">
                <a:latin typeface="Century Gothic" pitchFamily="34" charset="0"/>
              </a:rPr>
              <a:t>The main focus of the test has shifted, with a greater emphasis on inference questions – a more complex skill. </a:t>
            </a:r>
          </a:p>
          <a:p>
            <a:r>
              <a:rPr lang="en-GB" sz="2800" dirty="0">
                <a:latin typeface="Century Gothic" pitchFamily="34" charset="0"/>
              </a:rPr>
              <a:t>Children will need to read quickly in order to complete the test in time.</a:t>
            </a:r>
          </a:p>
        </p:txBody>
      </p:sp>
      <p:sp>
        <p:nvSpPr>
          <p:cNvPr id="4" name="Rectangle 3"/>
          <p:cNvSpPr/>
          <p:nvPr/>
        </p:nvSpPr>
        <p:spPr>
          <a:xfrm>
            <a:off x="7380312" y="332656"/>
            <a:ext cx="576064" cy="36004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040554"/>
      </p:ext>
    </p:extLst>
  </p:cSld>
  <p:clrMapOvr>
    <a:masterClrMapping/>
  </p:clrMapOvr>
  <p:transition advTm="1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How to help with reading: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196752"/>
            <a:ext cx="7643812" cy="4276725"/>
          </a:xfrm>
        </p:spPr>
        <p:txBody>
          <a:bodyPr/>
          <a:lstStyle/>
          <a:p>
            <a:r>
              <a:rPr lang="en-GB" sz="2800" dirty="0">
                <a:latin typeface="Century Gothic" pitchFamily="34" charset="0"/>
              </a:rPr>
              <a:t>Ask your children questions about a section of a book they have just read.</a:t>
            </a:r>
          </a:p>
          <a:p>
            <a:r>
              <a:rPr lang="en-GB" sz="2800" dirty="0">
                <a:latin typeface="Century Gothic" pitchFamily="34" charset="0"/>
              </a:rPr>
              <a:t>Expose them to different genres (including poetry).</a:t>
            </a:r>
          </a:p>
          <a:p>
            <a:r>
              <a:rPr lang="en-GB" sz="2800" dirty="0">
                <a:latin typeface="Century Gothic" pitchFamily="34" charset="0"/>
              </a:rPr>
              <a:t>‘Race’ your child to read a short section in a given time.</a:t>
            </a:r>
          </a:p>
          <a:p>
            <a:r>
              <a:rPr lang="en-GB" sz="2800" dirty="0">
                <a:latin typeface="Century Gothic" pitchFamily="34" charset="0"/>
              </a:rPr>
              <a:t>Help them scan for key words.</a:t>
            </a:r>
          </a:p>
          <a:p>
            <a:r>
              <a:rPr lang="en-GB" sz="2800" dirty="0">
                <a:latin typeface="Century Gothic" pitchFamily="34" charset="0"/>
              </a:rPr>
              <a:t>Explore unusual vocabulary – nothing is too tricky! As Dr Seuss said, ‘The more you know, the further you will go!’</a:t>
            </a:r>
          </a:p>
        </p:txBody>
      </p:sp>
    </p:spTree>
    <p:extLst>
      <p:ext uri="{BB962C8B-B14F-4D97-AF65-F5344CB8AC3E}">
        <p14:creationId xmlns:p14="http://schemas.microsoft.com/office/powerpoint/2010/main" val="891147379"/>
      </p:ext>
    </p:extLst>
  </p:cSld>
  <p:clrMapOvr>
    <a:masterClrMapping/>
  </p:clrMapOvr>
  <p:transition advTm="1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643812" cy="1143000"/>
          </a:xfrm>
        </p:spPr>
        <p:txBody>
          <a:bodyPr/>
          <a:lstStyle/>
          <a:p>
            <a:r>
              <a:rPr lang="en-GB" dirty="0">
                <a:latin typeface="Century Gothic" pitchFamily="34" charset="0"/>
              </a:rPr>
              <a:t>Grammar, Punctuation and Spelling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This year the GPS test ( previously known as </a:t>
            </a:r>
            <a:r>
              <a:rPr lang="en-GB" dirty="0" err="1">
                <a:latin typeface="Century Gothic" pitchFamily="34" charset="0"/>
              </a:rPr>
              <a:t>SPaG</a:t>
            </a:r>
            <a:r>
              <a:rPr lang="en-GB" dirty="0">
                <a:latin typeface="Century Gothic" pitchFamily="34" charset="0"/>
              </a:rPr>
              <a:t>) will involve a 45 minute test and a spelling test</a:t>
            </a:r>
          </a:p>
          <a:p>
            <a:r>
              <a:rPr lang="en-GB" dirty="0">
                <a:latin typeface="Century Gothic" pitchFamily="34" charset="0"/>
              </a:rPr>
              <a:t>There will be 20 spellings which could be from the year 3, 4, 5 and 6 list or include any other ‘tricky’ spelling.</a:t>
            </a:r>
          </a:p>
          <a:p>
            <a:pPr marL="0" indent="0">
              <a:buNone/>
            </a:pPr>
            <a:endParaRPr lang="en-GB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9303332"/>
      </p:ext>
    </p:extLst>
  </p:cSld>
  <p:clrMapOvr>
    <a:masterClrMapping/>
  </p:clrMapOvr>
  <p:transition advTm="1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548680"/>
            <a:ext cx="7835693" cy="515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88563"/>
      </p:ext>
    </p:extLst>
  </p:cSld>
  <p:clrMapOvr>
    <a:masterClrMapping/>
  </p:clrMapOvr>
  <p:transition advTm="1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GPS – the types of questions…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2132856"/>
            <a:ext cx="7643812" cy="4276725"/>
          </a:xfrm>
        </p:spPr>
        <p:txBody>
          <a:bodyPr/>
          <a:lstStyle/>
          <a:p>
            <a:r>
              <a:rPr lang="en-GB" dirty="0">
                <a:latin typeface="Century Gothic" pitchFamily="34" charset="0"/>
              </a:rPr>
              <a:t>Determiners</a:t>
            </a:r>
          </a:p>
          <a:p>
            <a:r>
              <a:rPr lang="en-GB" dirty="0">
                <a:latin typeface="Century Gothic" pitchFamily="34" charset="0"/>
              </a:rPr>
              <a:t>Relative clauses/relative pronouns</a:t>
            </a:r>
          </a:p>
          <a:p>
            <a:r>
              <a:rPr lang="en-GB" dirty="0">
                <a:latin typeface="Century Gothic" pitchFamily="34" charset="0"/>
              </a:rPr>
              <a:t>Modal verbs</a:t>
            </a:r>
          </a:p>
          <a:p>
            <a:r>
              <a:rPr lang="en-GB" dirty="0">
                <a:latin typeface="Century Gothic" pitchFamily="34" charset="0"/>
              </a:rPr>
              <a:t>Subjunctive form</a:t>
            </a:r>
          </a:p>
          <a:p>
            <a:r>
              <a:rPr lang="en-GB" dirty="0">
                <a:latin typeface="Century Gothic" pitchFamily="34" charset="0"/>
              </a:rPr>
              <a:t>Active/passive voice</a:t>
            </a:r>
          </a:p>
          <a:p>
            <a:r>
              <a:rPr lang="en-GB" dirty="0">
                <a:latin typeface="Century Gothic" pitchFamily="34" charset="0"/>
              </a:rPr>
              <a:t>Past progressive tense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2392120"/>
      </p:ext>
    </p:extLst>
  </p:cSld>
  <p:clrMapOvr>
    <a:masterClrMapping/>
  </p:clrMapOvr>
  <p:transition advTm="1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Modal Verbs – the possibilities are endless….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877" y="1588268"/>
            <a:ext cx="7956376" cy="4376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5993"/>
      </p:ext>
    </p:extLst>
  </p:cSld>
  <p:clrMapOvr>
    <a:masterClrMapping/>
  </p:clrMapOvr>
  <p:transition advTm="1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Determiners – they ‘pin’ down the noun!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40968"/>
            <a:ext cx="7920880" cy="125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2410381"/>
      </p:ext>
    </p:extLst>
  </p:cSld>
  <p:clrMapOvr>
    <a:masterClrMapping/>
  </p:clrMapOvr>
  <p:transition advTm="15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Present Perfect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36912"/>
            <a:ext cx="7953310" cy="2450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/>
              <p14:cNvContentPartPr/>
              <p14:nvPr/>
            </p14:nvContentPartPr>
            <p14:xfrm>
              <a:off x="2567650" y="3979296"/>
              <a:ext cx="446400" cy="22320"/>
            </p14:xfrm>
          </p:contentPart>
        </mc:Choice>
        <mc:Fallback xmlns="">
          <p:pic>
            <p:nvPicPr>
              <p:cNvPr id="5" name="Ink 4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55770" y="3967416"/>
                <a:ext cx="470160" cy="46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58193644"/>
      </p:ext>
    </p:extLst>
  </p:cSld>
  <p:clrMapOvr>
    <a:masterClrMapping/>
  </p:clrMapOvr>
  <p:transition advTm="15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Subjunctive Form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708920"/>
            <a:ext cx="8136904" cy="1225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7772805"/>
      </p:ext>
    </p:extLst>
  </p:cSld>
  <p:clrMapOvr>
    <a:masterClrMapping/>
  </p:clrMapOvr>
  <p:transition advTm="15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Checking answers…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492897"/>
            <a:ext cx="8123307" cy="1878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1563081"/>
      </p:ext>
    </p:extLst>
  </p:cSld>
  <p:clrMapOvr>
    <a:masterClrMapping/>
  </p:clrMapOvr>
  <p:transition advTm="1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Test Arrangements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1412776"/>
            <a:ext cx="7643812" cy="4276725"/>
          </a:xfrm>
        </p:spPr>
        <p:txBody>
          <a:bodyPr/>
          <a:lstStyle/>
          <a:p>
            <a:r>
              <a:rPr lang="en-GB" dirty="0">
                <a:latin typeface="Century Gothic" pitchFamily="34" charset="0"/>
              </a:rPr>
              <a:t>We can read questions but children have to ask us! (Except for the reading test.)</a:t>
            </a:r>
          </a:p>
          <a:p>
            <a:r>
              <a:rPr lang="en-GB" dirty="0">
                <a:latin typeface="Century Gothic" pitchFamily="34" charset="0"/>
              </a:rPr>
              <a:t>Small groups</a:t>
            </a:r>
          </a:p>
          <a:p>
            <a:r>
              <a:rPr lang="en-GB" dirty="0">
                <a:latin typeface="Century Gothic" pitchFamily="34" charset="0"/>
              </a:rPr>
              <a:t>Small rooms</a:t>
            </a:r>
          </a:p>
          <a:p>
            <a:r>
              <a:rPr lang="en-GB" dirty="0">
                <a:latin typeface="Century Gothic" pitchFamily="34" charset="0"/>
              </a:rPr>
              <a:t>Familiar adults </a:t>
            </a:r>
          </a:p>
          <a:p>
            <a:r>
              <a:rPr lang="en-GB" dirty="0">
                <a:latin typeface="Century Gothic" pitchFamily="34" charset="0"/>
              </a:rPr>
              <a:t>Rest breaks </a:t>
            </a:r>
          </a:p>
        </p:txBody>
      </p:sp>
    </p:spTree>
    <p:extLst>
      <p:ext uri="{BB962C8B-B14F-4D97-AF65-F5344CB8AC3E}">
        <p14:creationId xmlns:p14="http://schemas.microsoft.com/office/powerpoint/2010/main" val="1931022063"/>
      </p:ext>
    </p:extLst>
  </p:cSld>
  <p:clrMapOvr>
    <a:masterClrMapping/>
  </p:clrMapOvr>
  <p:transition advTm="15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English 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616" y="908720"/>
            <a:ext cx="7643812" cy="4276725"/>
          </a:xfrm>
        </p:spPr>
        <p:txBody>
          <a:bodyPr/>
          <a:lstStyle/>
          <a:p>
            <a:r>
              <a:rPr lang="en-GB" dirty="0">
                <a:latin typeface="Century Gothic" pitchFamily="34" charset="0"/>
              </a:rPr>
              <a:t>We will be assessing the children’s work across a range of written pieces.</a:t>
            </a:r>
          </a:p>
          <a:p>
            <a:r>
              <a:rPr lang="en-GB" dirty="0">
                <a:latin typeface="Century Gothic"/>
                <a:ea typeface="ＭＳ Ｐゴシック"/>
              </a:rPr>
              <a:t>In general, ALL of the requirements must be met to be age related  </a:t>
            </a:r>
          </a:p>
          <a:p>
            <a:r>
              <a:rPr lang="en-GB" dirty="0">
                <a:latin typeface="Century Gothic"/>
                <a:ea typeface="ＭＳ Ｐゴシック"/>
              </a:rPr>
              <a:t>Handwriting matters.</a:t>
            </a:r>
          </a:p>
          <a:p>
            <a:r>
              <a:rPr lang="en-GB" dirty="0">
                <a:latin typeface="Century Gothic"/>
                <a:ea typeface="ＭＳ Ｐゴシック"/>
              </a:rPr>
              <a:t>Spelling and punctuation matters ( in the GPS test AND all writing).</a:t>
            </a:r>
          </a:p>
          <a:p>
            <a:r>
              <a:rPr lang="en-GB" dirty="0">
                <a:latin typeface="Century Gothic" pitchFamily="34" charset="0"/>
              </a:rPr>
              <a:t>Stamina and creativity counts.</a:t>
            </a:r>
          </a:p>
        </p:txBody>
      </p:sp>
    </p:spTree>
    <p:extLst>
      <p:ext uri="{BB962C8B-B14F-4D97-AF65-F5344CB8AC3E}">
        <p14:creationId xmlns:p14="http://schemas.microsoft.com/office/powerpoint/2010/main" val="953478927"/>
      </p:ext>
    </p:extLst>
  </p:cSld>
  <p:clrMapOvr>
    <a:masterClrMapping/>
  </p:clrMapOvr>
  <p:transition advTm="15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It is tough this year but....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4128120" cy="4128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7740352" y="116632"/>
            <a:ext cx="57606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146802"/>
      </p:ext>
    </p:extLst>
  </p:cSld>
  <p:clrMapOvr>
    <a:masterClrMapping/>
  </p:clrMapOvr>
  <p:transition advTm="15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What we will do to help: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196752"/>
            <a:ext cx="7643812" cy="4276725"/>
          </a:xfrm>
        </p:spPr>
        <p:txBody>
          <a:bodyPr/>
          <a:lstStyle/>
          <a:p>
            <a:r>
              <a:rPr lang="en-GB" sz="2800" dirty="0">
                <a:latin typeface="Century Gothic"/>
                <a:ea typeface="ＭＳ Ｐゴシック"/>
              </a:rPr>
              <a:t>If you or your child are unsure about any concept, please ASK.</a:t>
            </a:r>
          </a:p>
          <a:p>
            <a:r>
              <a:rPr lang="en-GB" sz="2800" dirty="0">
                <a:latin typeface="Century Gothic" pitchFamily="34" charset="0"/>
              </a:rPr>
              <a:t>SATs hints booklets for Maths and GPS in the homework packs</a:t>
            </a:r>
          </a:p>
          <a:p>
            <a:r>
              <a:rPr lang="en-GB" sz="2800" dirty="0">
                <a:latin typeface="Century Gothic"/>
                <a:ea typeface="ＭＳ Ｐゴシック"/>
              </a:rPr>
              <a:t>Homework booklets</a:t>
            </a:r>
          </a:p>
          <a:p>
            <a:r>
              <a:rPr lang="en-GB" sz="2800" dirty="0">
                <a:latin typeface="Century Gothic"/>
                <a:ea typeface="ＭＳ Ｐゴシック"/>
              </a:rPr>
              <a:t>Tutoring</a:t>
            </a:r>
          </a:p>
          <a:p>
            <a:r>
              <a:rPr lang="en-GB" sz="2800" dirty="0">
                <a:latin typeface="Century Gothic"/>
                <a:ea typeface="ＭＳ Ｐゴシック"/>
              </a:rPr>
              <a:t>Drip feeding and practice!</a:t>
            </a:r>
          </a:p>
          <a:p>
            <a:r>
              <a:rPr lang="en-GB" sz="2800" dirty="0">
                <a:latin typeface="Century Gothic"/>
                <a:ea typeface="ＭＳ Ｐゴシック"/>
              </a:rPr>
              <a:t>Extra intervention sessions</a:t>
            </a:r>
          </a:p>
          <a:p>
            <a:r>
              <a:rPr lang="en-GB" sz="2800" dirty="0">
                <a:latin typeface="Century Gothic"/>
                <a:ea typeface="ＭＳ Ｐゴシック"/>
              </a:rPr>
              <a:t>PSHE lessons </a:t>
            </a:r>
          </a:p>
          <a:p>
            <a:r>
              <a:rPr lang="en-GB" sz="2800" dirty="0">
                <a:latin typeface="Century Gothic"/>
                <a:ea typeface="ＭＳ Ｐゴシック"/>
              </a:rPr>
              <a:t>Please, please try to ensure children are in school!</a:t>
            </a:r>
            <a:endParaRPr lang="en-GB" sz="2800" dirty="0">
              <a:latin typeface="Century Gothic" pitchFamily="34" charset="0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33130796"/>
      </p:ext>
    </p:extLst>
  </p:cSld>
  <p:clrMapOvr>
    <a:masterClrMapping/>
  </p:clrMapOvr>
  <p:transition advTm="15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 emotionally healthy approach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43608" y="1124744"/>
            <a:ext cx="7643812" cy="4896544"/>
          </a:xfrm>
        </p:spPr>
        <p:txBody>
          <a:bodyPr/>
          <a:lstStyle/>
          <a:p>
            <a:pPr marL="0" indent="0" algn="ctr">
              <a:buNone/>
            </a:pPr>
            <a:r>
              <a:rPr lang="en-GB" sz="2000" dirty="0">
                <a:latin typeface="Century Gothic" pitchFamily="34" charset="0"/>
              </a:rPr>
              <a:t>Teaching children</a:t>
            </a:r>
          </a:p>
          <a:p>
            <a:pPr algn="ctr"/>
            <a:r>
              <a:rPr lang="en-GB" sz="2000" dirty="0">
                <a:latin typeface="Century Gothic" pitchFamily="34" charset="0"/>
              </a:rPr>
              <a:t>Resilience</a:t>
            </a:r>
          </a:p>
          <a:p>
            <a:pPr algn="ctr"/>
            <a:r>
              <a:rPr lang="en-GB" sz="2000" dirty="0">
                <a:latin typeface="Century Gothic" pitchFamily="34" charset="0"/>
              </a:rPr>
              <a:t>Independence</a:t>
            </a:r>
          </a:p>
          <a:p>
            <a:pPr algn="ctr"/>
            <a:r>
              <a:rPr lang="en-GB" sz="2000" dirty="0">
                <a:latin typeface="Century Gothic" pitchFamily="34" charset="0"/>
              </a:rPr>
              <a:t>Pride in effort and achievement</a:t>
            </a:r>
          </a:p>
          <a:p>
            <a:pPr algn="ctr"/>
            <a:r>
              <a:rPr lang="en-GB" sz="2000" dirty="0">
                <a:latin typeface="Century Gothic" pitchFamily="34" charset="0"/>
              </a:rPr>
              <a:t>Managing anxiety</a:t>
            </a:r>
          </a:p>
          <a:p>
            <a:pPr algn="ctr"/>
            <a:r>
              <a:rPr lang="en-GB" sz="2000" dirty="0">
                <a:latin typeface="Century Gothic" pitchFamily="34" charset="0"/>
              </a:rPr>
              <a:t>Avoiding stress</a:t>
            </a:r>
          </a:p>
          <a:p>
            <a:pPr marL="0" indent="0" algn="ctr">
              <a:buNone/>
            </a:pPr>
            <a:endParaRPr lang="en-GB" sz="2000" dirty="0">
              <a:latin typeface="Century Gothic" pitchFamily="34" charset="0"/>
            </a:endParaRPr>
          </a:p>
          <a:p>
            <a:pPr marL="0" indent="0" algn="ctr">
              <a:buNone/>
            </a:pPr>
            <a:endParaRPr lang="en-GB" sz="2000" dirty="0">
              <a:latin typeface="Century Gothic" pitchFamily="34" charset="0"/>
            </a:endParaRPr>
          </a:p>
          <a:p>
            <a:pPr marL="0" indent="0" algn="ctr">
              <a:buNone/>
            </a:pPr>
            <a:r>
              <a:rPr lang="en-GB" sz="2000" dirty="0">
                <a:latin typeface="Century Gothic" pitchFamily="34" charset="0"/>
              </a:rPr>
              <a:t>Helpful websites:</a:t>
            </a:r>
          </a:p>
          <a:p>
            <a:pPr marL="0" indent="0" algn="ctr">
              <a:buNone/>
            </a:pPr>
            <a:r>
              <a:rPr lang="en-GB" sz="2000" dirty="0">
                <a:solidFill>
                  <a:srgbClr val="0070C0"/>
                </a:solidFill>
                <a:latin typeface="Century Gothic" pitchFamily="34" charset="0"/>
              </a:rPr>
              <a:t>www.YoungMinds.org.uk</a:t>
            </a:r>
          </a:p>
          <a:p>
            <a:pPr marL="0" indent="0" algn="ctr">
              <a:buNone/>
            </a:pPr>
            <a:r>
              <a:rPr lang="en-GB" sz="2000" dirty="0">
                <a:solidFill>
                  <a:srgbClr val="0070C0"/>
                </a:solidFill>
                <a:latin typeface="Century Gothic" pitchFamily="34" charset="0"/>
              </a:rPr>
              <a:t>http://www.studentminds.org.uk/examstress.html</a:t>
            </a:r>
          </a:p>
          <a:p>
            <a:pPr marL="0" indent="0" algn="ctr">
              <a:buNone/>
            </a:pPr>
            <a:endParaRPr lang="en-GB" sz="16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738055"/>
      </p:ext>
    </p:extLst>
  </p:cSld>
  <p:clrMapOvr>
    <a:masterClrMapping/>
  </p:clrMapOvr>
  <p:transition advTm="15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And please, please, don’t let your children (or you!) stress about it too much.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846" y="2060848"/>
            <a:ext cx="2480096" cy="401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40874" y="6375041"/>
            <a:ext cx="23070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entury Gothic" pitchFamily="34" charset="0"/>
                <a:hlinkClick r:id="rId3"/>
              </a:rPr>
              <a:t>More than a score</a:t>
            </a:r>
            <a:r>
              <a:rPr lang="en-GB" dirty="0">
                <a:latin typeface="Century Gothic" pitchFamily="34" charset="0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574933"/>
      </p:ext>
    </p:extLst>
  </p:cSld>
  <p:clrMapOvr>
    <a:masterClrMapping/>
  </p:clrMapOvr>
  <p:transition advTm="15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SATs Week – little extras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268760"/>
            <a:ext cx="7643812" cy="4276725"/>
          </a:xfrm>
        </p:spPr>
        <p:txBody>
          <a:bodyPr/>
          <a:lstStyle/>
          <a:p>
            <a:r>
              <a:rPr lang="en-GB" sz="2400" dirty="0">
                <a:latin typeface="Century Gothic"/>
                <a:ea typeface="ＭＳ Ｐゴシック"/>
              </a:rPr>
              <a:t>Honestly, we see SATs week as a celebration.  It is one of our favourite weeks of the year!</a:t>
            </a:r>
          </a:p>
          <a:p>
            <a:r>
              <a:rPr lang="en-GB" sz="2400" dirty="0">
                <a:latin typeface="Century Gothic"/>
                <a:ea typeface="ＭＳ Ｐゴシック"/>
              </a:rPr>
              <a:t>We try to make the week as relaxed and stress free as possible - we simply ask the children to show their very best.</a:t>
            </a:r>
          </a:p>
          <a:p>
            <a:r>
              <a:rPr lang="en-GB" sz="2400" dirty="0">
                <a:latin typeface="Century Gothic" pitchFamily="34" charset="0"/>
              </a:rPr>
              <a:t>We will be providing the children with a light breakfast and a glass of juice each morning.</a:t>
            </a:r>
          </a:p>
          <a:p>
            <a:r>
              <a:rPr lang="en-GB" sz="2400" dirty="0">
                <a:latin typeface="Century Gothic"/>
                <a:ea typeface="ＭＳ Ｐゴシック"/>
              </a:rPr>
              <a:t>Children will have plenty of break time after each test.</a:t>
            </a:r>
          </a:p>
          <a:p>
            <a:r>
              <a:rPr lang="en-GB" sz="2400" dirty="0">
                <a:latin typeface="Century Gothic"/>
                <a:ea typeface="ＭＳ Ｐゴシック"/>
              </a:rPr>
              <a:t>Weather permitting, we hope to take the children to the beach on Friday.</a:t>
            </a:r>
            <a:endParaRPr lang="en-GB" sz="2400" dirty="0">
              <a:latin typeface="Century Gothic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452320" y="230188"/>
            <a:ext cx="504056" cy="31849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499824"/>
      </p:ext>
    </p:extLst>
  </p:cSld>
  <p:clrMapOvr>
    <a:masterClrMapping/>
  </p:clrMapOvr>
  <p:transition advTm="15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And finally</a:t>
            </a:r>
            <a:r>
              <a:rPr lang="en-GB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2988" y="1371600"/>
            <a:ext cx="7643812" cy="4276725"/>
          </a:xfrm>
        </p:spPr>
        <p:txBody>
          <a:bodyPr/>
          <a:lstStyle/>
          <a:p>
            <a:r>
              <a:rPr lang="en-GB" dirty="0"/>
              <a:t>‘</a:t>
            </a:r>
            <a:r>
              <a:rPr lang="en-GB" dirty="0">
                <a:latin typeface="Century Gothic" pitchFamily="34" charset="0"/>
              </a:rPr>
              <a:t>St James’ Year 6 helped give me the skills I needed for secondary school. Practising for the SATs made me feel confident and ready. I am really proud of my SATs and it really helps me when I tackle all my tests at my new school.’ (</a:t>
            </a:r>
            <a:r>
              <a:rPr lang="en-GB" i="1" dirty="0">
                <a:latin typeface="Century Gothic" pitchFamily="34" charset="0"/>
              </a:rPr>
              <a:t>Leah, past pupil</a:t>
            </a:r>
            <a:r>
              <a:rPr lang="en-GB" dirty="0">
                <a:latin typeface="Century Gothic" pitchFamily="34" charset="0"/>
              </a:rPr>
              <a:t>)</a:t>
            </a:r>
          </a:p>
          <a:p>
            <a:r>
              <a:rPr lang="en-GB" dirty="0">
                <a:latin typeface="Century Gothic" pitchFamily="34" charset="0"/>
              </a:rPr>
              <a:t>‘St James’ did everything right!’ (</a:t>
            </a:r>
            <a:r>
              <a:rPr lang="en-GB" i="1" dirty="0">
                <a:latin typeface="Century Gothic" pitchFamily="34" charset="0"/>
              </a:rPr>
              <a:t>Dan, past pupil)</a:t>
            </a:r>
          </a:p>
        </p:txBody>
      </p:sp>
      <p:sp>
        <p:nvSpPr>
          <p:cNvPr id="4" name="Rectangle 3"/>
          <p:cNvSpPr/>
          <p:nvPr/>
        </p:nvSpPr>
        <p:spPr>
          <a:xfrm>
            <a:off x="7164288" y="188640"/>
            <a:ext cx="50405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781935"/>
      </p:ext>
    </p:extLst>
  </p:cSld>
  <p:clrMapOvr>
    <a:masterClrMapping/>
  </p:clrMapOvr>
  <p:transition advTm="15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3848" y="2780928"/>
            <a:ext cx="7643812" cy="1143000"/>
          </a:xfrm>
        </p:spPr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724665406"/>
      </p:ext>
    </p:extLst>
  </p:cSld>
  <p:clrMapOvr>
    <a:masterClrMapping/>
  </p:clrMapOvr>
  <p:transition advTm="15000"/>
</p:sld>
</file>

<file path=ppt/theme/theme1.xml><?xml version="1.0" encoding="utf-8"?>
<a:theme xmlns:a="http://schemas.openxmlformats.org/drawingml/2006/main" name="UoW Title">
  <a:themeElements>
    <a:clrScheme name="UoW Title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UoW Tit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UoW Title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W Title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W Title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W Title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W Title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W Title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W Title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W Title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W Title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606ece9-3bf8-4c32-8baf-96bf5ec5239d" xsi:nil="true"/>
    <lcf76f155ced4ddcb4097134ff3c332f xmlns="82bd3059-9da5-4e71-b2f3-9186eff87365">
      <Terms xmlns="http://schemas.microsoft.com/office/infopath/2007/PartnerControls"/>
    </lcf76f155ced4ddcb4097134ff3c332f>
    <SharedWithUsers xmlns="2606ece9-3bf8-4c32-8baf-96bf5ec5239d">
      <UserInfo>
        <DisplayName>JAM-Shared Area Visitors</DisplayName>
        <AccountId>4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10E18BB291C54D9F1FE0D5A4D296C8" ma:contentTypeVersion="19" ma:contentTypeDescription="Create a new document." ma:contentTypeScope="" ma:versionID="c447099382de604c91853b8987becc54">
  <xsd:schema xmlns:xsd="http://www.w3.org/2001/XMLSchema" xmlns:xs="http://www.w3.org/2001/XMLSchema" xmlns:p="http://schemas.microsoft.com/office/2006/metadata/properties" xmlns:ns2="2606ece9-3bf8-4c32-8baf-96bf5ec5239d" xmlns:ns3="82bd3059-9da5-4e71-b2f3-9186eff87365" targetNamespace="http://schemas.microsoft.com/office/2006/metadata/properties" ma:root="true" ma:fieldsID="0b31512ce2813a993cfaf3e842c7313f" ns2:_="" ns3:_="">
    <xsd:import namespace="2606ece9-3bf8-4c32-8baf-96bf5ec5239d"/>
    <xsd:import namespace="82bd3059-9da5-4e71-b2f3-9186eff8736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06ece9-3bf8-4c32-8baf-96bf5ec5239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f3aef730-2753-43cd-8f07-ad6895fb6332}" ma:internalName="TaxCatchAll" ma:showField="CatchAllData" ma:web="2606ece9-3bf8-4c32-8baf-96bf5ec523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bd3059-9da5-4e71-b2f3-9186eff873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B431E5-C1B2-4408-B083-547AEDB6420E}">
  <ds:schemaRefs>
    <ds:schemaRef ds:uri="82bd3059-9da5-4e71-b2f3-9186eff87365"/>
    <ds:schemaRef ds:uri="http://www.w3.org/XML/1998/namespace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2606ece9-3bf8-4c32-8baf-96bf5ec5239d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F224DAEF-4095-452A-B8D9-E78A2184E6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5C6A82-0215-41BD-8CAA-65A6A0E9FA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606ece9-3bf8-4c32-8baf-96bf5ec5239d"/>
    <ds:schemaRef ds:uri="82bd3059-9da5-4e71-b2f3-9186eff8736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27529</TotalTime>
  <Words>1139</Words>
  <Application>Microsoft Office PowerPoint</Application>
  <PresentationFormat>On-screen Show (4:3)</PresentationFormat>
  <Paragraphs>130</Paragraphs>
  <Slides>34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UoW Title</vt:lpstr>
      <vt:lpstr>PowerPoint Presentation</vt:lpstr>
      <vt:lpstr>Year 6 SATs Presentation 2025</vt:lpstr>
      <vt:lpstr>Teaching Primary Mathematics for Mastery</vt:lpstr>
      <vt:lpstr>SATs…</vt:lpstr>
      <vt:lpstr>SATs Week – W/B Monday 12th May 2025</vt:lpstr>
      <vt:lpstr>We split into two groups…</vt:lpstr>
      <vt:lpstr>Maths Assessments</vt:lpstr>
      <vt:lpstr>The arithmetic paper</vt:lpstr>
      <vt:lpstr>The arithmetic paper</vt:lpstr>
      <vt:lpstr>The arithmetic paper</vt:lpstr>
      <vt:lpstr>The arithmetic paper</vt:lpstr>
      <vt:lpstr>The reasoning papers </vt:lpstr>
      <vt:lpstr>The reasoning papers</vt:lpstr>
      <vt:lpstr>The reasoning papers</vt:lpstr>
      <vt:lpstr>How to help with mathematics</vt:lpstr>
      <vt:lpstr>Reading Assessments</vt:lpstr>
      <vt:lpstr>How to help with reading:</vt:lpstr>
      <vt:lpstr>Grammar, Punctuation and Spelling</vt:lpstr>
      <vt:lpstr>PowerPoint Presentation</vt:lpstr>
      <vt:lpstr>GPS – the types of questions…</vt:lpstr>
      <vt:lpstr>Modal Verbs – the possibilities are endless….</vt:lpstr>
      <vt:lpstr>Determiners – they ‘pin’ down the noun!</vt:lpstr>
      <vt:lpstr>Present Perfect</vt:lpstr>
      <vt:lpstr>Subjunctive Form</vt:lpstr>
      <vt:lpstr>Checking answers…</vt:lpstr>
      <vt:lpstr>Test Arrangements </vt:lpstr>
      <vt:lpstr>English writing</vt:lpstr>
      <vt:lpstr>It is tough this year but....</vt:lpstr>
      <vt:lpstr>What we will do to help:</vt:lpstr>
      <vt:lpstr>An emotionally healthy approach </vt:lpstr>
      <vt:lpstr>And please, please, don’t let your children (or you!) stress about it too much. </vt:lpstr>
      <vt:lpstr>SATs Week – little extras</vt:lpstr>
      <vt:lpstr>And finally…</vt:lpstr>
      <vt:lpstr>Any questions?</vt:lpstr>
    </vt:vector>
  </TitlesOfParts>
  <Company>Packard Bell NEC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Teaching attributes</dc:title>
  <dc:creator>Kriss.Turner@winchester.ac.uk</dc:creator>
  <cp:lastModifiedBy>John Slattery (JAM)</cp:lastModifiedBy>
  <cp:revision>540</cp:revision>
  <cp:lastPrinted>2016-01-06T12:44:48Z</cp:lastPrinted>
  <dcterms:created xsi:type="dcterms:W3CDTF">1999-10-15T21:26:23Z</dcterms:created>
  <dcterms:modified xsi:type="dcterms:W3CDTF">2025-03-12T15:26:04Z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0x0101004F10E18BB291C54D9F1FE0D5A4D296C8</vt:lpwstr>
  </property>
  <property fmtid="{D5CDD505-2E9C-101B-9397-08002B2CF9AE}" pid="3" name="MediaServiceImageTags">
    <vt:lpwstr/>
  </property>
  <property fmtid="{D5CDD505-2E9C-101B-9397-08002B2CF9AE}" pid="4" name="_ExtendedDescription">
    <vt:lpwstr/>
  </property>
</Properties>
</file>