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29"/>
  </p:notesMasterIdLst>
  <p:handoutMasterIdLst>
    <p:handoutMasterId r:id="rId30"/>
  </p:handoutMasterIdLst>
  <p:sldIdLst>
    <p:sldId id="256" r:id="rId5"/>
    <p:sldId id="279" r:id="rId6"/>
    <p:sldId id="314" r:id="rId7"/>
    <p:sldId id="296" r:id="rId8"/>
    <p:sldId id="280" r:id="rId9"/>
    <p:sldId id="311" r:id="rId10"/>
    <p:sldId id="297" r:id="rId11"/>
    <p:sldId id="302" r:id="rId12"/>
    <p:sldId id="303" r:id="rId13"/>
    <p:sldId id="288" r:id="rId14"/>
    <p:sldId id="305" r:id="rId15"/>
    <p:sldId id="306" r:id="rId16"/>
    <p:sldId id="307" r:id="rId17"/>
    <p:sldId id="291" r:id="rId18"/>
    <p:sldId id="287" r:id="rId19"/>
    <p:sldId id="308" r:id="rId20"/>
    <p:sldId id="304" r:id="rId21"/>
    <p:sldId id="310" r:id="rId22"/>
    <p:sldId id="289" r:id="rId23"/>
    <p:sldId id="273" r:id="rId24"/>
    <p:sldId id="312" r:id="rId25"/>
    <p:sldId id="315" r:id="rId26"/>
    <p:sldId id="309" r:id="rId27"/>
    <p:sldId id="27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9337"/>
    <a:srgbClr val="3D91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6" autoAdjust="0"/>
    <p:restoredTop sz="94660"/>
  </p:normalViewPr>
  <p:slideViewPr>
    <p:cSldViewPr snapToGrid="0">
      <p:cViewPr varScale="1">
        <p:scale>
          <a:sx n="64" d="100"/>
          <a:sy n="64" d="100"/>
        </p:scale>
        <p:origin x="7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27928F4-39B0-7C44-B384-A14F1300C712}" type="datetimeFigureOut">
              <a:rPr lang="en-US" smtClean="0"/>
              <a:t>9/12/2025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9246FE4-499A-CE46-8FD7-DBB218C6904D}" type="slidenum">
              <a:rPr lang="en-US" smtClean="0"/>
              <a:t>‹#›</a:t>
            </a:fld>
            <a:endParaRPr lang="en-US"/>
          </a:p>
        </p:txBody>
      </p:sp>
    </p:spTree>
    <p:extLst>
      <p:ext uri="{BB962C8B-B14F-4D97-AF65-F5344CB8AC3E}">
        <p14:creationId xmlns:p14="http://schemas.microsoft.com/office/powerpoint/2010/main" val="243936697"/>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9-10T08:57:40.773"/>
    </inkml:context>
    <inkml:brush xml:id="br0">
      <inkml:brushProperty name="width" value="0.1" units="cm"/>
      <inkml:brushProperty name="height" value="0.1" units="cm"/>
      <inkml:brushProperty name="color" value="#E71224"/>
    </inkml:brush>
  </inkml:definitions>
  <inkml:trace contextRef="#ctx0" brushRef="#br0">19138 11307 16383 0 0,'-1'1'0'0'0,"-3"0"0"0"0,-6 2 0 0 0,-2 0 0 0 0,-2-1 0 0 0,-3 1 0 0 0,-1-1 0 0 0,1-1 0 0 0,-1 0 0 0 0,-1-1 0 0 0,-3 1 0 0 0,-1-2 0 0 0,-1 1 0 0 0,-2-1 0 0 0,-1 1 0 0 0,1-1 0 0 0,-1 1 0 0 0,0-1 0 0 0,-2 1 0 0 0,-1 0 0 0 0,-2 0 0 0 0,-1 0 0 0 0,-2 1 0 0 0,0 1 0 0 0,-1 0 0 0 0,1 0 0 0 0,2 1 0 0 0,2 1 0 0 0,1 2 0 0 0,4 1 0 0 0,2 0 0 0 0,2 2 0 0 0,2 0 0 0 0,1 2 0 0 0,3-1 0 0 0,2 0 0 0 0,3-1 0 0 0,2 0 0 0 0,2 1 0 0 0,2 1 0 0 0,2 3 0 0 0,1 3 0 0 0,2 3 0 0 0,2 1 0 0 0,3 3 0 0 0,4 0 0 0 0,5 2 0 0 0,5-1 0 0 0,4 1 0 0 0,5 1 0 0 0,5 1 0 0 0,2-2 0 0 0,0-1 0 0 0,-1-2 0 0 0,-4-3 0 0 0,-5-2 0 0 0,-1-1 0 0 0,-2-1 0 0 0,0 2 0 0 0,0-1 0 0 0,-2-1 0 0 0,-1-2 0 0 0,4 1 0 0 0,3-2 0 0 0,1-1 0 0 0,6-2 0 0 0,4-2 0 0 0,-2-1 0 0 0,4-3 0 0 0,1-1 0 0 0,-1 0 0 0 0,1-1 0 0 0,-1-1 0 0 0,-3 0 0 0 0,-2-1 0 0 0,-4 0 0 0 0,-4 0 0 0 0,-5-1 0 0 0,-3 0 0 0 0,-4 0 0 0 0,-1-1 0 0 0,2 1 0 0 0,2-1 0 0 0,3 0 0 0 0,3 0 0 0 0,2 0 0 0 0,1 0 0 0 0,-2 1 0 0 0,0-1 0 0 0,0 1 0 0 0,1 0 0 0 0,3 1 0 0 0,4 1 0 0 0,5 1 0 0 0,5 1 0 0 0,4 0 0 0 0,6 0 0 0 0,1-1 0 0 0,-3 0 0 0 0,-4-1 0 0 0,-5-1 0 0 0,-7 0 0 0 0,-5-1 0 0 0,-3-2 0 0 0,-3-1 0 0 0,-1-3 0 0 0,-2-1 0 0 0,-2-1 0 0 0,-2-1 0 0 0,-3-1 0 0 0,-3-1 0 0 0,-1 0 0 0 0,-3 1 0 0 0,-1 0 0 0 0,-1 0 0 0 0,-1 1 0 0 0,-1 0 0 0 0,-1 1 0 0 0,0 0 0 0 0,0-1 0 0 0,-1-1 0 0 0,1 0 0 0 0,-1-1 0 0 0,0 0 0 0 0,0 0 0 0 0,0 0 0 0 0,0 1 0 0 0,0 1 0 0 0,0 2 0 0 0,0 0 0 0 0,-2 1 0 0 0,0 0 0 0 0,-2-3 0 0 0,-4-2 0 0 0,-4-1 0 0 0,-3-1 0 0 0,-4 0 0 0 0,0 0 0 0 0,-1 2 0 0 0,1 1 0 0 0,2 1 0 0 0,1 3 0 0 0,0 1 0 0 0,0 1 0 0 0,-2 2 0 0 0,-4-1 0 0 0,0 1 0 0 0,-2 0 0 0 0,-1-1 0 0 0,0 0 0 0 0,-1-2 0 0 0,1 0 0 0 0,-2-3 0 0 0,0 0 0 0 0,1 0 0 0 0,1 0 0 0 0,3 1 0 0 0,2 1 0 0 0,1 1 0 0 0,0 0 0 0 0,0 0 0 0 0,-1 1 0 0 0,-1-1 0 0 0,-4 0 0 0 0,-1 0 0 0 0,-1-1 0 0 0,0 1 0 0 0,0 0 0 0 0,-2-1 0 0 0,1 0 0 0 0,-2 1 0 0 0,4 1 0 0 0,3 2 0 0 0,3 0 0 0 0,2 2 0 0 0,3 0 0 0 0,0 1 0 0 0,1 0 0 0 0,0 0 0 0 0,-1 0 0 0 0,1 0 0 0 0,1-1 0 0 0,1 0 0 0 0,0 0 0 0 0,0-1 0 0 0,-2 0 0 0 0,-1-1 0 0 0,-2-1 0 0 0,-3-1 0 0 0,-1 0 0 0 0,1 0 0 0 0,-1-1 0 0 0,0 1 0 0 0,0-1 0 0 0,1 1 0 0 0,1 0 0 0 0,2 0 0 0 0,2 2 0 0 0,3 0 0 0 0,3 1 0 0 0,2 0 0 0 0,0 2 0 0 0,2-1 0 0 0,0 1 0 0 0,-1-1 0 0 0,0 1 0 0 0,0 0 0 0 0,2 0 0 0 0,0-1 0 0 0,3 1 0 0 0,1-1 0 0 0,0 0 0 0 0,1 0 0 0 0,1 0 0 0 0,-1 0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9-10T08:57:40.774"/>
    </inkml:context>
    <inkml:brush xml:id="br0">
      <inkml:brushProperty name="width" value="0.1" units="cm"/>
      <inkml:brushProperty name="height" value="0.1" units="cm"/>
      <inkml:brushProperty name="color" value="#E71224"/>
    </inkml:brush>
  </inkml:definitions>
  <inkml:trace contextRef="#ctx0" brushRef="#br0">18881 9050 16383 0 0,'0'0'0'0'0,"-1"0"0"0"0,-1 1 0 0 0,-2 0 0 0 0,-3 1 0 0 0,-1 1 0 0 0,-1 0 0 0 0,-3 0 0 0 0,-4 1 0 0 0,-5-1 0 0 0,-5 1 0 0 0,-4 1 0 0 0,-4 0 0 0 0,-3 1 0 0 0,0-1 0 0 0,2 0 0 0 0,0-1 0 0 0,5 0 0 0 0,4-1 0 0 0,2 0 0 0 0,0 1 0 0 0,2 0 0 0 0,0 0 0 0 0,-4 2 0 0 0,-3 1 0 0 0,-5 2 0 0 0,-4 0 0 0 0,1 0 0 0 0,1 2 0 0 0,4 2 0 0 0,4 1 0 0 0,4 2 0 0 0,3 3 0 0 0,3 3 0 0 0,3 3 0 0 0,4 5 0 0 0,4 1 0 0 0,2 0 0 0 0,3-2 0 0 0,4 0 0 0 0,3-1 0 0 0,2-4 0 0 0,2-2 0 0 0,4 1 0 0 0,1-3 0 0 0,3 0 0 0 0,3 0 0 0 0,6-1 0 0 0,3 1 0 0 0,4 0 0 0 0,8 4 0 0 0,7 3 0 0 0,8 3 0 0 0,5 2 0 0 0,5 1 0 0 0,3-1 0 0 0,-1-2 0 0 0,-3-5 0 0 0,-1-4 0 0 0,-1-4 0 0 0,-3-6 0 0 0,3-4 0 0 0,4-5 0 0 0,2-3 0 0 0,3-3 0 0 0,-3-1 0 0 0,-6-1 0 0 0,-7 0 0 0 0,-7 2 0 0 0,-7-1 0 0 0,-4 2 0 0 0,-2 0 0 0 0,-1 1 0 0 0,-3 1 0 0 0,1 0 0 0 0,-1 1 0 0 0,2 0 0 0 0,2 1 0 0 0,2 1 0 0 0,2 1 0 0 0,1 1 0 0 0,1-1 0 0 0,1 0 0 0 0,-2-1 0 0 0,2-2 0 0 0,-1-2 0 0 0,-1-3 0 0 0,-3-2 0 0 0,-2-5 0 0 0,-7-2 0 0 0,-5-2 0 0 0,-5-1 0 0 0,-5-1 0 0 0,-4 0 0 0 0,-4-1 0 0 0,-1-2 0 0 0,-3-2 0 0 0,0-2 0 0 0,-1-2 0 0 0,-1-1 0 0 0,0-2 0 0 0,0 1 0 0 0,-2-1 0 0 0,-1 1 0 0 0,-1 0 0 0 0,-2 2 0 0 0,-1 2 0 0 0,-1 3 0 0 0,-2 1 0 0 0,-2 2 0 0 0,-3 0 0 0 0,-2 1 0 0 0,-3 0 0 0 0,-3 1 0 0 0,-6 1 0 0 0,-2 0 0 0 0,-3 1 0 0 0,-2 0 0 0 0,-3 1 0 0 0,-3-1 0 0 0,-1 1 0 0 0,0 0 0 0 0,0 1 0 0 0,0 1 0 0 0,1 1 0 0 0,1 1 0 0 0,0 2 0 0 0,-4 3 0 0 0,-4 1 0 0 0,-5 3 0 0 0,-7 1 0 0 0,-2 2 0 0 0,-2 0 0 0 0,2 0 0 0 0,4-1 0 0 0,9-2 0 0 0,10 1 0 0 0,9-1 0 0 0,8-1 0 0 0,5 1 0 0 0,4-1 0 0 0,1 0 0 0 0,1-1 0 0 0,-1 0 0 0 0,-2 0 0 0 0,-5-1 0 0 0,-3 0 0 0 0,-3 0 0 0 0,-2 0 0 0 0,0 1 0 0 0,1 0 0 0 0,0 1 0 0 0,1 0 0 0 0,4 0 0 0 0,3 0 0 0 0,4 1 0 0 0,4 0 0 0 0,4 1 0 0 0,1-1 0 0 0,1 1 0 0 0,-2 0 0 0 0,-2 0 0 0 0,-1 0 0 0 0,-2 0 0 0 0,-1 0 0 0 0,0-1 0 0 0,-1 1 0 0 0,1-1 0 0 0,1 1 0 0 0,0 0 0 0 0,2 0 0 0 0,2 0 0 0 0,3 0 0 0 0,1-1 0 0 0,3 1 0 0 0,1-2 0 0 0,1 0 0 0 0,1 0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41CDD4-6F17-9349-9FB5-55373418FBD6}" type="datetimeFigureOut">
              <a:rPr lang="en-US" smtClean="0"/>
              <a:t>9/12/2025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79D420-ABB0-F34D-81FC-84F200837766}" type="slidenum">
              <a:rPr lang="en-US" smtClean="0"/>
              <a:t>‹#›</a:t>
            </a:fld>
            <a:endParaRPr lang="en-US"/>
          </a:p>
        </p:txBody>
      </p:sp>
    </p:spTree>
    <p:extLst>
      <p:ext uri="{BB962C8B-B14F-4D97-AF65-F5344CB8AC3E}">
        <p14:creationId xmlns:p14="http://schemas.microsoft.com/office/powerpoint/2010/main" val="172445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79D420-ABB0-F34D-81FC-84F200837766}" type="slidenum">
              <a:rPr lang="en-US" smtClean="0"/>
              <a:t>13</a:t>
            </a:fld>
            <a:endParaRPr lang="en-US"/>
          </a:p>
        </p:txBody>
      </p:sp>
    </p:spTree>
    <p:extLst>
      <p:ext uri="{BB962C8B-B14F-4D97-AF65-F5344CB8AC3E}">
        <p14:creationId xmlns:p14="http://schemas.microsoft.com/office/powerpoint/2010/main" val="868929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79D420-ABB0-F34D-81FC-84F200837766}" type="slidenum">
              <a:rPr lang="en-US" smtClean="0"/>
              <a:t>14</a:t>
            </a:fld>
            <a:endParaRPr lang="en-US"/>
          </a:p>
        </p:txBody>
      </p:sp>
    </p:spTree>
    <p:extLst>
      <p:ext uri="{BB962C8B-B14F-4D97-AF65-F5344CB8AC3E}">
        <p14:creationId xmlns:p14="http://schemas.microsoft.com/office/powerpoint/2010/main" val="12423809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91742" y="365125"/>
            <a:ext cx="9720098" cy="1325563"/>
          </a:xfrm>
        </p:spPr>
        <p:txBody>
          <a:bodyPr anchor="ctr" anchorCtr="1"/>
          <a:lstStyle/>
          <a:p>
            <a:r>
              <a:rPr lang="en-US"/>
              <a:t>Click to edit Master title style</a:t>
            </a:r>
            <a:endParaRPr lang="en-GB"/>
          </a:p>
        </p:txBody>
      </p:sp>
      <p:sp>
        <p:nvSpPr>
          <p:cNvPr id="3" name="Vertical Text Placeholder 2"/>
          <p:cNvSpPr>
            <a:spLocks noGrp="1"/>
          </p:cNvSpPr>
          <p:nvPr>
            <p:ph type="body" orient="vert" idx="1"/>
          </p:nvPr>
        </p:nvSpPr>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87403" y="250677"/>
            <a:ext cx="904339" cy="994773"/>
          </a:xfrm>
          <a:prstGeom prst="rect">
            <a:avLst/>
          </a:prstGeom>
        </p:spPr>
      </p:pic>
    </p:spTree>
    <p:extLst>
      <p:ext uri="{BB962C8B-B14F-4D97-AF65-F5344CB8AC3E}">
        <p14:creationId xmlns:p14="http://schemas.microsoft.com/office/powerpoint/2010/main" val="3779297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D1F4443-5036-4FC2-AB50-77D4635B3025}"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2301796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1F4443-5036-4FC2-AB50-77D4635B3025}"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3617487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F4443-5036-4FC2-AB50-77D4635B3025}"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424200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D1F4443-5036-4FC2-AB50-77D4635B3025}"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3821546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D1F4443-5036-4FC2-AB50-77D4635B3025}" type="datetimeFigureOut">
              <a:rPr lang="en-GB" smtClean="0"/>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173072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855657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1F4443-5036-4FC2-AB50-77D4635B3025}" type="datetimeFigureOut">
              <a:rPr lang="en-GB" smtClean="0"/>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1782192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1F4443-5036-4FC2-AB50-77D4635B3025}"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3938814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1F4443-5036-4FC2-AB50-77D4635B3025}"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429420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1F4443-5036-4FC2-AB50-77D4635B3025}"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870F71-A24B-499B-B3FA-D55C8A0F3651}" type="slidenum">
              <a:rPr lang="en-GB" smtClean="0"/>
              <a:t>‹#›</a:t>
            </a:fld>
            <a:endParaRPr lang="en-GB"/>
          </a:p>
        </p:txBody>
      </p:sp>
    </p:spTree>
    <p:extLst>
      <p:ext uri="{BB962C8B-B14F-4D97-AF65-F5344CB8AC3E}">
        <p14:creationId xmlns:p14="http://schemas.microsoft.com/office/powerpoint/2010/main" val="1088980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49337">
                <a:lumMod val="91000"/>
                <a:lumOff val="9000"/>
              </a:srgbClr>
            </a:gs>
            <a:gs pos="0">
              <a:schemeClr val="bg2">
                <a:shade val="92000"/>
                <a:satMod val="170000"/>
                <a:lumMod val="96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28928" y="365125"/>
            <a:ext cx="9400032" cy="1325563"/>
          </a:xfrm>
          <a:prstGeom prst="rect">
            <a:avLst/>
          </a:prstGeom>
        </p:spPr>
        <p:txBody>
          <a:bodyPr vert="horz" lIns="91440" tIns="45720" rIns="91440" bIns="45720" rtlCol="0" anchor="ctr" anchorCtr="1">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1F4443-5036-4FC2-AB50-77D4635B3025}" type="datetimeFigureOut">
              <a:rPr lang="en-GB" smtClean="0"/>
              <a:t>12/09/2025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870F71-A24B-499B-B3FA-D55C8A0F3651}" type="slidenum">
              <a:rPr lang="en-GB" smtClean="0"/>
              <a:t>‹#›</a:t>
            </a:fld>
            <a:endParaRPr lang="en-GB"/>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287403" y="295894"/>
            <a:ext cx="904339" cy="904339"/>
          </a:xfrm>
          <a:prstGeom prst="rect">
            <a:avLst/>
          </a:prstGeom>
        </p:spPr>
      </p:pic>
    </p:spTree>
    <p:extLst>
      <p:ext uri="{BB962C8B-B14F-4D97-AF65-F5344CB8AC3E}">
        <p14:creationId xmlns:p14="http://schemas.microsoft.com/office/powerpoint/2010/main" val="629860198"/>
      </p:ext>
    </p:extLst>
  </p:cSld>
  <p:clrMap bg1="lt1" tx1="dk1" bg2="lt2" tx2="dk2" accent1="accent1" accent2="accent2" accent3="accent3" accent4="accent4" accent5="accent5" accent6="accent6" hlink="hlink" folHlink="folHlink"/>
  <p:sldLayoutIdLst>
    <p:sldLayoutId id="214748370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tiff"/><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tiff"/><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youtu.be/5EdGOYu5zMw" TargetMode="Externa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270.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260.png"/><Relationship Id="rId4" Type="http://schemas.openxmlformats.org/officeDocument/2006/relationships/customXml" Target="../ink/ink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67"/>
            <a:ext cx="12190992" cy="6857433"/>
          </a:xfrm>
          <a:prstGeom prst="rect">
            <a:avLst/>
          </a:prstGeom>
        </p:spPr>
      </p:pic>
      <p:sp>
        <p:nvSpPr>
          <p:cNvPr id="5" name="Subtitle 1"/>
          <p:cNvSpPr>
            <a:spLocks noGrp="1"/>
          </p:cNvSpPr>
          <p:nvPr>
            <p:ph type="subTitle" idx="1"/>
          </p:nvPr>
        </p:nvSpPr>
        <p:spPr>
          <a:xfrm>
            <a:off x="1605455" y="2344617"/>
            <a:ext cx="9335814" cy="3062955"/>
          </a:xfrm>
        </p:spPr>
        <p:txBody>
          <a:bodyPr vert="horz" lIns="91440" tIns="45720" rIns="91440" bIns="45720" rtlCol="0" anchor="t">
            <a:noAutofit/>
          </a:bodyPr>
          <a:lstStyle/>
          <a:p>
            <a:r>
              <a:rPr lang="en-GB" sz="4800" b="1" dirty="0">
                <a:solidFill>
                  <a:schemeClr val="accent6">
                    <a:lumMod val="50000"/>
                  </a:schemeClr>
                </a:solidFill>
                <a:latin typeface="Gill Sans MT" panose="020B0502020104020203" pitchFamily="34" charset="0"/>
                <a:ea typeface="Century Gothic" charset="0"/>
                <a:cs typeface="Century Gothic" charset="0"/>
              </a:rPr>
              <a:t>Welcome to Year 1</a:t>
            </a:r>
          </a:p>
          <a:p>
            <a:r>
              <a:rPr lang="en-GB" sz="4800" b="1" dirty="0">
                <a:solidFill>
                  <a:schemeClr val="accent6">
                    <a:lumMod val="50000"/>
                  </a:schemeClr>
                </a:solidFill>
                <a:latin typeface="Gill Sans MT" panose="020B0502020104020203" pitchFamily="34" charset="0"/>
                <a:ea typeface="Century Gothic" charset="0"/>
                <a:cs typeface="Century Gothic" charset="0"/>
              </a:rPr>
              <a:t>St James’ Church of England Primary Academy</a:t>
            </a:r>
          </a:p>
        </p:txBody>
      </p:sp>
      <p:sp>
        <p:nvSpPr>
          <p:cNvPr id="6" name="AutoShape 3"/>
          <p:cNvSpPr>
            <a:spLocks noChangeAspect="1" noChangeArrowheads="1" noTextEdit="1"/>
          </p:cNvSpPr>
          <p:nvPr/>
        </p:nvSpPr>
        <p:spPr bwMode="auto">
          <a:xfrm>
            <a:off x="4826000" y="2197100"/>
            <a:ext cx="254000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8401" y="4938359"/>
            <a:ext cx="1423847" cy="1569883"/>
          </a:xfrm>
          <a:prstGeom prst="rect">
            <a:avLst/>
          </a:prstGeom>
        </p:spPr>
      </p:pic>
      <p:pic>
        <p:nvPicPr>
          <p:cNvPr id="7" name="Picture 6">
            <a:extLst>
              <a:ext uri="{FF2B5EF4-FFF2-40B4-BE49-F238E27FC236}">
                <a16:creationId xmlns:a16="http://schemas.microsoft.com/office/drawing/2014/main" id="{F275FCAF-A244-6E4B-9813-68E3F7005F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58741" y="4938359"/>
            <a:ext cx="2328826" cy="1447800"/>
          </a:xfrm>
          <a:prstGeom prst="rect">
            <a:avLst/>
          </a:prstGeom>
        </p:spPr>
      </p:pic>
    </p:spTree>
    <p:extLst>
      <p:ext uri="{BB962C8B-B14F-4D97-AF65-F5344CB8AC3E}">
        <p14:creationId xmlns:p14="http://schemas.microsoft.com/office/powerpoint/2010/main" val="616632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D4DA99DB-D03D-BA61-47A1-6AB3D516AC04}"/>
              </a:ext>
            </a:extLst>
          </p:cNvPr>
          <p:cNvSpPr txBox="1">
            <a:spLocks/>
          </p:cNvSpPr>
          <p:nvPr/>
        </p:nvSpPr>
        <p:spPr>
          <a:xfrm>
            <a:off x="3179861" y="483918"/>
            <a:ext cx="5684191" cy="3179762"/>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5400">
                <a:latin typeface="Gill Sans MT" panose="020B0502020104020203" pitchFamily="34" charset="0"/>
              </a:rPr>
              <a:t>Introductions</a:t>
            </a:r>
            <a:r>
              <a:rPr lang="en-US" sz="5400"/>
              <a:t> </a:t>
            </a:r>
          </a:p>
        </p:txBody>
      </p:sp>
      <p:sp>
        <p:nvSpPr>
          <p:cNvPr id="2" name="TextBox 1">
            <a:extLst>
              <a:ext uri="{FF2B5EF4-FFF2-40B4-BE49-F238E27FC236}">
                <a16:creationId xmlns:a16="http://schemas.microsoft.com/office/drawing/2014/main" id="{9E1021D7-08CA-273D-3158-25891E7BB6B9}"/>
              </a:ext>
            </a:extLst>
          </p:cNvPr>
          <p:cNvSpPr txBox="1"/>
          <p:nvPr/>
        </p:nvSpPr>
        <p:spPr>
          <a:xfrm>
            <a:off x="4581477" y="4678546"/>
            <a:ext cx="370541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err="1" smtClean="0"/>
              <a:t>Mrs</a:t>
            </a:r>
            <a:r>
              <a:rPr lang="en-US" sz="2400" dirty="0" smtClean="0"/>
              <a:t> Argent</a:t>
            </a:r>
            <a:endParaRPr lang="en-US" sz="2400" dirty="0"/>
          </a:p>
        </p:txBody>
      </p:sp>
      <p:sp>
        <p:nvSpPr>
          <p:cNvPr id="4" name="Rectangle 3"/>
          <p:cNvSpPr/>
          <p:nvPr/>
        </p:nvSpPr>
        <p:spPr>
          <a:xfrm>
            <a:off x="283064" y="4643426"/>
            <a:ext cx="1760418" cy="461665"/>
          </a:xfrm>
          <a:prstGeom prst="rect">
            <a:avLst/>
          </a:prstGeom>
        </p:spPr>
        <p:txBody>
          <a:bodyPr wrap="none">
            <a:spAutoFit/>
          </a:bodyPr>
          <a:lstStyle/>
          <a:p>
            <a:r>
              <a:rPr lang="en-US" sz="2400" dirty="0" err="1" smtClean="0"/>
              <a:t>Mr</a:t>
            </a:r>
            <a:r>
              <a:rPr lang="en-US" sz="2400" dirty="0" smtClean="0"/>
              <a:t> Parsons</a:t>
            </a:r>
            <a:endParaRPr lang="en-US" sz="2400" dirty="0"/>
          </a:p>
        </p:txBody>
      </p:sp>
      <p:sp>
        <p:nvSpPr>
          <p:cNvPr id="6" name="Rectangle 5"/>
          <p:cNvSpPr/>
          <p:nvPr/>
        </p:nvSpPr>
        <p:spPr>
          <a:xfrm>
            <a:off x="2206498" y="4685939"/>
            <a:ext cx="2064989" cy="461665"/>
          </a:xfrm>
          <a:prstGeom prst="rect">
            <a:avLst/>
          </a:prstGeom>
        </p:spPr>
        <p:txBody>
          <a:bodyPr wrap="none">
            <a:spAutoFit/>
          </a:bodyPr>
          <a:lstStyle/>
          <a:p>
            <a:r>
              <a:rPr lang="en-US" sz="2400" dirty="0" err="1"/>
              <a:t>Mrs</a:t>
            </a:r>
            <a:r>
              <a:rPr lang="en-US" sz="2400" dirty="0"/>
              <a:t> Stoodley</a:t>
            </a:r>
          </a:p>
        </p:txBody>
      </p:sp>
      <p:pic>
        <p:nvPicPr>
          <p:cNvPr id="1026" name="Picture 2" descr="https://www.stjamescebournemouth.com/_site/data/files/images/staff-profiles/A7C27DA3037D09217E4CBDF4ACBD86C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7927" y="2043795"/>
            <a:ext cx="1662212" cy="24864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stjamescebournemouth.com/_site/data/files/images/staff-profiles/EB5839FBD0EEAE08D1C2FD31A7E3444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570" y="1968737"/>
            <a:ext cx="1752846" cy="262205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www.stjamescebournemouth.com/_site/data/files/images/auto_upload/page/12/3D26B4F0530EE18B84EC00F0F4610D0F.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81477" y="1960449"/>
            <a:ext cx="1747218" cy="263034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7101616" y="4692044"/>
            <a:ext cx="1835759" cy="461665"/>
          </a:xfrm>
          <a:prstGeom prst="rect">
            <a:avLst/>
          </a:prstGeom>
        </p:spPr>
        <p:txBody>
          <a:bodyPr wrap="none">
            <a:spAutoFit/>
          </a:bodyPr>
          <a:lstStyle/>
          <a:p>
            <a:r>
              <a:rPr lang="en-US" sz="2400" dirty="0" err="1"/>
              <a:t>Mrs</a:t>
            </a:r>
            <a:r>
              <a:rPr lang="en-US" sz="2400" dirty="0"/>
              <a:t> </a:t>
            </a:r>
            <a:r>
              <a:rPr lang="en-US" sz="2400" dirty="0" err="1" smtClean="0"/>
              <a:t>Chadd</a:t>
            </a:r>
            <a:endParaRPr lang="en-US" sz="2400" dirty="0"/>
          </a:p>
        </p:txBody>
      </p:sp>
      <p:pic>
        <p:nvPicPr>
          <p:cNvPr id="3" name="Picture 2" descr="https://www.stjamescebournemouth.com/_site/data/files/images/staff-profiles/4232E7F0E7C74486A961F6B73C625D1C.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85893" y="1973427"/>
            <a:ext cx="1791488" cy="26798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www.stjamescebournemouth.com/_site/data/files/images/auto_upload/page/12/B42CC0FA7FFE50D05F2B965B468A8117.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330113" y="1983290"/>
            <a:ext cx="1766807" cy="266013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9330113" y="4692044"/>
            <a:ext cx="1973617" cy="461665"/>
          </a:xfrm>
          <a:prstGeom prst="rect">
            <a:avLst/>
          </a:prstGeom>
        </p:spPr>
        <p:txBody>
          <a:bodyPr wrap="none">
            <a:spAutoFit/>
          </a:bodyPr>
          <a:lstStyle/>
          <a:p>
            <a:r>
              <a:rPr lang="en-US" sz="2400" dirty="0" err="1" smtClean="0"/>
              <a:t>Mrs</a:t>
            </a:r>
            <a:r>
              <a:rPr lang="en-US" sz="2400" dirty="0" smtClean="0"/>
              <a:t> Norman</a:t>
            </a:r>
            <a:endParaRPr lang="en-US" sz="2400" dirty="0"/>
          </a:p>
        </p:txBody>
      </p:sp>
    </p:spTree>
    <p:extLst>
      <p:ext uri="{BB962C8B-B14F-4D97-AF65-F5344CB8AC3E}">
        <p14:creationId xmlns:p14="http://schemas.microsoft.com/office/powerpoint/2010/main" val="128111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1566" y="393493"/>
            <a:ext cx="9144000" cy="1090750"/>
          </a:xfrm>
        </p:spPr>
        <p:txBody>
          <a:bodyPr/>
          <a:lstStyle/>
          <a:p>
            <a:r>
              <a:rPr lang="en-US" dirty="0">
                <a:latin typeface="Gill Sans MT" panose="020B0502020104020203" pitchFamily="34" charset="0"/>
              </a:rPr>
              <a:t>Also</a:t>
            </a:r>
            <a:r>
              <a:rPr lang="mr-IN" dirty="0">
                <a:latin typeface="Gill Sans MT" panose="020B0502020104020203" pitchFamily="34" charset="0"/>
              </a:rPr>
              <a:t>…</a:t>
            </a:r>
            <a:endParaRPr lang="en-US" dirty="0">
              <a:latin typeface="Gill Sans MT" panose="020B0502020104020203" pitchFamily="34" charset="0"/>
            </a:endParaRPr>
          </a:p>
        </p:txBody>
      </p:sp>
      <p:sp>
        <p:nvSpPr>
          <p:cNvPr id="3" name="Subtitle 2"/>
          <p:cNvSpPr>
            <a:spLocks noGrp="1"/>
          </p:cNvSpPr>
          <p:nvPr>
            <p:ph type="subTitle" idx="1"/>
          </p:nvPr>
        </p:nvSpPr>
        <p:spPr>
          <a:xfrm>
            <a:off x="5446418" y="4596572"/>
            <a:ext cx="2093843" cy="850692"/>
          </a:xfrm>
        </p:spPr>
        <p:txBody>
          <a:bodyPr>
            <a:normAutofit fontScale="92500" lnSpcReduction="20000"/>
          </a:bodyPr>
          <a:lstStyle/>
          <a:p>
            <a:r>
              <a:rPr lang="en-US" sz="1800"/>
              <a:t> </a:t>
            </a:r>
            <a:r>
              <a:rPr lang="en-US" sz="2200" err="1"/>
              <a:t>Mrs</a:t>
            </a:r>
            <a:r>
              <a:rPr lang="en-US" sz="2200"/>
              <a:t> Dodd</a:t>
            </a:r>
          </a:p>
          <a:p>
            <a:r>
              <a:rPr lang="en-US" sz="1800"/>
              <a:t>Deputy </a:t>
            </a:r>
            <a:r>
              <a:rPr lang="en-US" sz="1800" err="1"/>
              <a:t>Headteacher</a:t>
            </a:r>
            <a:endParaRPr lang="en-US" sz="1800"/>
          </a:p>
        </p:txBody>
      </p:sp>
      <p:sp>
        <p:nvSpPr>
          <p:cNvPr id="4" name="Subtitle 2"/>
          <p:cNvSpPr txBox="1">
            <a:spLocks/>
          </p:cNvSpPr>
          <p:nvPr/>
        </p:nvSpPr>
        <p:spPr>
          <a:xfrm>
            <a:off x="2005938" y="4593128"/>
            <a:ext cx="2093843" cy="85069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err="1"/>
              <a:t>Mr</a:t>
            </a:r>
            <a:r>
              <a:rPr lang="en-US"/>
              <a:t> Brown</a:t>
            </a:r>
          </a:p>
          <a:p>
            <a:r>
              <a:rPr lang="en-US" sz="1800" err="1"/>
              <a:t>Headteacher</a:t>
            </a:r>
            <a:endParaRPr lang="en-US" sz="1800"/>
          </a:p>
        </p:txBody>
      </p:sp>
      <p:sp>
        <p:nvSpPr>
          <p:cNvPr id="5" name="Subtitle 2"/>
          <p:cNvSpPr txBox="1">
            <a:spLocks/>
          </p:cNvSpPr>
          <p:nvPr/>
        </p:nvSpPr>
        <p:spPr>
          <a:xfrm>
            <a:off x="8702238" y="4593128"/>
            <a:ext cx="2093843" cy="85069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err="1"/>
              <a:t>Mrs</a:t>
            </a:r>
            <a:r>
              <a:rPr lang="en-US"/>
              <a:t> Price</a:t>
            </a:r>
          </a:p>
          <a:p>
            <a:r>
              <a:rPr lang="en-US" sz="1800"/>
              <a:t>Inclusion Leader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836978" y="1917650"/>
            <a:ext cx="2434663" cy="19477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p:cNvSpPr txBox="1"/>
          <p:nvPr/>
        </p:nvSpPr>
        <p:spPr>
          <a:xfrm>
            <a:off x="720671" y="5928102"/>
            <a:ext cx="10918556" cy="923330"/>
          </a:xfrm>
          <a:prstGeom prst="rect">
            <a:avLst/>
          </a:prstGeom>
          <a:noFill/>
        </p:spPr>
        <p:txBody>
          <a:bodyPr wrap="square" lIns="91440" tIns="45720" rIns="91440" bIns="45720" rtlCol="0" anchor="t">
            <a:spAutoFit/>
          </a:bodyPr>
          <a:lstStyle/>
          <a:p>
            <a:pPr algn="ctr"/>
            <a:r>
              <a:rPr lang="en-US" dirty="0">
                <a:latin typeface="Gill Sans MT" panose="020B0502020104020203" pitchFamily="34" charset="0"/>
              </a:rPr>
              <a:t> Mrs Dodd is our Designated Safeguarding Lead</a:t>
            </a:r>
          </a:p>
          <a:p>
            <a:pPr algn="ctr"/>
            <a:r>
              <a:rPr lang="en-US" dirty="0">
                <a:latin typeface="Gill Sans MT"/>
              </a:rPr>
              <a:t> </a:t>
            </a:r>
            <a:r>
              <a:rPr lang="en-US" dirty="0" err="1">
                <a:latin typeface="Gill Sans MT"/>
              </a:rPr>
              <a:t>Mr</a:t>
            </a:r>
            <a:r>
              <a:rPr lang="en-US" dirty="0">
                <a:latin typeface="Gill Sans MT"/>
              </a:rPr>
              <a:t> Brown and  </a:t>
            </a:r>
            <a:r>
              <a:rPr lang="en-US" dirty="0" err="1">
                <a:latin typeface="Gill Sans MT"/>
              </a:rPr>
              <a:t>Mrs</a:t>
            </a:r>
            <a:r>
              <a:rPr lang="en-US" dirty="0">
                <a:latin typeface="Gill Sans MT"/>
              </a:rPr>
              <a:t> Price are also part of the designated safeguarding team </a:t>
            </a:r>
            <a:r>
              <a:rPr lang="mr-IN" dirty="0">
                <a:latin typeface="Gill Sans MT"/>
                <a:cs typeface="Mangal"/>
              </a:rPr>
              <a:t>–</a:t>
            </a:r>
            <a:r>
              <a:rPr lang="en-US" dirty="0">
                <a:latin typeface="Gill Sans MT"/>
              </a:rPr>
              <a:t> if you have any concerns about child welfare you should speak with them in the first instance. </a:t>
            </a:r>
          </a:p>
        </p:txBody>
      </p:sp>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bwMode="auto">
          <a:xfrm>
            <a:off x="8702238" y="1762879"/>
            <a:ext cx="1799573" cy="234596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 name="Picture 5"/>
          <p:cNvPicPr>
            <a:picLocks noChangeAspect="1"/>
          </p:cNvPicPr>
          <p:nvPr/>
        </p:nvPicPr>
        <p:blipFill>
          <a:blip r:embed="rId4"/>
          <a:stretch>
            <a:fillRect/>
          </a:stretch>
        </p:blipFill>
        <p:spPr>
          <a:xfrm>
            <a:off x="5277852" y="1762878"/>
            <a:ext cx="1963206" cy="234596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32549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par>
                          <p:cTn id="11" fill="hold">
                            <p:stCondLst>
                              <p:cond delay="500"/>
                            </p:stCondLst>
                            <p:childTnLst>
                              <p:par>
                                <p:cTn id="12" presetID="10" presetClass="entr" presetSubtype="0" fill="hold" nodeType="after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500"/>
                            </p:stCondLst>
                            <p:childTnLst>
                              <p:par>
                                <p:cTn id="19" presetID="10" presetClass="entr" presetSubtype="0" fill="hold" grpId="0" nodeType="afterEffect">
                                  <p:stCondLst>
                                    <p:cond delay="5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50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2500"/>
                            </p:stCondLst>
                            <p:childTnLst>
                              <p:par>
                                <p:cTn id="26" presetID="10" presetClass="entr" presetSubtype="0" fill="hold" grpId="0" nodeType="after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5"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7680" y="393493"/>
            <a:ext cx="10482582" cy="1090750"/>
          </a:xfrm>
        </p:spPr>
        <p:txBody>
          <a:bodyPr>
            <a:normAutofit/>
          </a:bodyPr>
          <a:lstStyle/>
          <a:p>
            <a:r>
              <a:rPr lang="en-GB">
                <a:latin typeface="Gill Sans MT" panose="020B0502020104020203" pitchFamily="34" charset="0"/>
              </a:rPr>
              <a:t>Family Support Worker</a:t>
            </a:r>
            <a:endParaRPr lang="en-US">
              <a:latin typeface="Gill Sans MT" panose="020B0502020104020203" pitchFamily="34" charset="0"/>
            </a:endParaRPr>
          </a:p>
        </p:txBody>
      </p:sp>
      <p:sp>
        <p:nvSpPr>
          <p:cNvPr id="4" name="Subtitle 2"/>
          <p:cNvSpPr txBox="1">
            <a:spLocks/>
          </p:cNvSpPr>
          <p:nvPr/>
        </p:nvSpPr>
        <p:spPr>
          <a:xfrm>
            <a:off x="4598142" y="4500193"/>
            <a:ext cx="3184635" cy="85069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err="1"/>
              <a:t>Mrs</a:t>
            </a:r>
            <a:r>
              <a:rPr lang="en-US" dirty="0"/>
              <a:t> Leslie</a:t>
            </a:r>
          </a:p>
          <a:p>
            <a:r>
              <a:rPr lang="en-US" sz="1800" dirty="0"/>
              <a:t>Family Support Worker</a:t>
            </a:r>
          </a:p>
        </p:txBody>
      </p:sp>
      <p:sp>
        <p:nvSpPr>
          <p:cNvPr id="9" name="TextBox 8"/>
          <p:cNvSpPr txBox="1"/>
          <p:nvPr/>
        </p:nvSpPr>
        <p:spPr>
          <a:xfrm>
            <a:off x="731181" y="5474334"/>
            <a:ext cx="10918556" cy="923330"/>
          </a:xfrm>
          <a:prstGeom prst="rect">
            <a:avLst/>
          </a:prstGeom>
          <a:noFill/>
        </p:spPr>
        <p:txBody>
          <a:bodyPr wrap="square" rtlCol="0">
            <a:spAutoFit/>
          </a:bodyPr>
          <a:lstStyle/>
          <a:p>
            <a:pPr algn="ctr"/>
            <a:r>
              <a:rPr lang="en-GB" dirty="0">
                <a:latin typeface="Gill Sans MT" panose="020B0502020104020203" pitchFamily="34" charset="0"/>
              </a:rPr>
              <a:t>Mrs Leslie works in partnership between the school and parents/ families.  She increases our pastoral care provision, focuses on attendance and provides direct support to families at times of need.  You will often see her standing by the front school gate in the morning, if you want to chat or arrange an appointment.</a:t>
            </a:r>
            <a:endParaRPr lang="en-US" dirty="0">
              <a:latin typeface="Gill Sans MT" panose="020B0502020104020203" pitchFamily="34" charset="0"/>
            </a:endParaRPr>
          </a:p>
        </p:txBody>
      </p:sp>
      <p:pic>
        <p:nvPicPr>
          <p:cNvPr id="3" name="Picture 2"/>
          <p:cNvPicPr>
            <a:picLocks noChangeAspect="1"/>
          </p:cNvPicPr>
          <p:nvPr/>
        </p:nvPicPr>
        <p:blipFill>
          <a:blip r:embed="rId2"/>
          <a:stretch>
            <a:fillRect/>
          </a:stretch>
        </p:blipFill>
        <p:spPr>
          <a:xfrm>
            <a:off x="4901605" y="1531709"/>
            <a:ext cx="2276670" cy="2845035"/>
          </a:xfrm>
          <a:prstGeom prst="rect">
            <a:avLst/>
          </a:prstGeom>
        </p:spPr>
      </p:pic>
    </p:spTree>
    <p:extLst>
      <p:ext uri="{BB962C8B-B14F-4D97-AF65-F5344CB8AC3E}">
        <p14:creationId xmlns:p14="http://schemas.microsoft.com/office/powerpoint/2010/main" val="4040400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90017"/>
            <a:ext cx="9144000" cy="1105271"/>
          </a:xfrm>
        </p:spPr>
        <p:txBody>
          <a:bodyPr/>
          <a:lstStyle/>
          <a:p>
            <a:r>
              <a:rPr lang="en-US" dirty="0">
                <a:latin typeface="Gill Sans MT" panose="020B0502020104020203" pitchFamily="34" charset="0"/>
              </a:rPr>
              <a:t>Uniform</a:t>
            </a:r>
          </a:p>
        </p:txBody>
      </p:sp>
      <p:sp>
        <p:nvSpPr>
          <p:cNvPr id="3" name="Subtitle 2"/>
          <p:cNvSpPr>
            <a:spLocks noGrp="1"/>
          </p:cNvSpPr>
          <p:nvPr>
            <p:ph type="subTitle" idx="1"/>
          </p:nvPr>
        </p:nvSpPr>
        <p:spPr>
          <a:xfrm>
            <a:off x="90435" y="1295288"/>
            <a:ext cx="12007780" cy="4602996"/>
          </a:xfrm>
        </p:spPr>
        <p:txBody>
          <a:bodyPr>
            <a:normAutofit/>
          </a:bodyPr>
          <a:lstStyle/>
          <a:p>
            <a:r>
              <a:rPr lang="en-US" sz="1800">
                <a:latin typeface="Gill Sans MT" panose="020B0502020104020203" pitchFamily="34" charset="0"/>
              </a:rPr>
              <a:t>Uniform </a:t>
            </a:r>
            <a:r>
              <a:rPr lang="mr-IN" sz="1800">
                <a:latin typeface="Gill Sans MT" panose="020B0502020104020203" pitchFamily="34" charset="0"/>
              </a:rPr>
              <a:t>–</a:t>
            </a:r>
            <a:r>
              <a:rPr lang="en-US" sz="1800">
                <a:latin typeface="Gill Sans MT" panose="020B0502020104020203" pitchFamily="34" charset="0"/>
              </a:rPr>
              <a:t> Uniform policy to be followed.  Information on the school website.  This also applies to P.E. kit. This is important because it gives all children a shared identity, an equal sense of belonging and does not make children feel ‘different’. We expect our children to be smart and ready to learn.</a:t>
            </a:r>
          </a:p>
          <a:p>
            <a:r>
              <a:rPr lang="en-US" sz="1800">
                <a:latin typeface="Gill Sans MT" panose="020B0502020104020203" pitchFamily="34" charset="0"/>
              </a:rPr>
              <a:t>Summer and Winter uniform – as appropriate to the weather</a:t>
            </a:r>
          </a:p>
          <a:p>
            <a:endParaRPr lang="en-US"/>
          </a:p>
          <a:p>
            <a:endParaRPr lang="en-US"/>
          </a:p>
          <a:p>
            <a:endParaRPr lang="en-US"/>
          </a:p>
          <a:p>
            <a:endParaRPr lang="en-US"/>
          </a:p>
          <a:p>
            <a:endParaRPr lang="en-US"/>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5774" y="2765476"/>
            <a:ext cx="1367819" cy="152379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7888" y="2765476"/>
            <a:ext cx="1367820" cy="1367820"/>
          </a:xfrm>
          <a:prstGeom prst="rect">
            <a:avLst/>
          </a:prstGeom>
        </p:spPr>
      </p:pic>
      <p:sp>
        <p:nvSpPr>
          <p:cNvPr id="6" name="TextBox 5"/>
          <p:cNvSpPr txBox="1"/>
          <p:nvPr/>
        </p:nvSpPr>
        <p:spPr>
          <a:xfrm>
            <a:off x="2753594" y="3196277"/>
            <a:ext cx="3320608" cy="646331"/>
          </a:xfrm>
          <a:prstGeom prst="rect">
            <a:avLst/>
          </a:prstGeom>
          <a:noFill/>
        </p:spPr>
        <p:txBody>
          <a:bodyPr wrap="square" rtlCol="0">
            <a:spAutoFit/>
          </a:bodyPr>
          <a:lstStyle/>
          <a:p>
            <a:pPr algn="ctr"/>
            <a:r>
              <a:rPr lang="en-US" sz="1200"/>
              <a:t>No fancy hair ornaments are permitted. </a:t>
            </a:r>
          </a:p>
          <a:p>
            <a:pPr algn="ctr"/>
            <a:r>
              <a:rPr lang="en-US" sz="1200"/>
              <a:t>Hair slides or bands should be brown, black or school </a:t>
            </a:r>
            <a:r>
              <a:rPr lang="en-US" sz="1200" err="1"/>
              <a:t>colours</a:t>
            </a:r>
            <a:endParaRPr lang="en-US" sz="1200"/>
          </a:p>
        </p:txBody>
      </p:sp>
      <p:sp>
        <p:nvSpPr>
          <p:cNvPr id="7" name="TextBox 6"/>
          <p:cNvSpPr txBox="1"/>
          <p:nvPr/>
        </p:nvSpPr>
        <p:spPr>
          <a:xfrm>
            <a:off x="8103938" y="3126222"/>
            <a:ext cx="2867737" cy="719171"/>
          </a:xfrm>
          <a:prstGeom prst="rect">
            <a:avLst/>
          </a:prstGeom>
          <a:noFill/>
        </p:spPr>
        <p:txBody>
          <a:bodyPr wrap="square" rtlCol="0">
            <a:spAutoFit/>
          </a:bodyPr>
          <a:lstStyle/>
          <a:p>
            <a:pPr lvl="0" algn="ctr">
              <a:lnSpc>
                <a:spcPct val="90000"/>
              </a:lnSpc>
              <a:spcBef>
                <a:spcPts val="1000"/>
              </a:spcBef>
            </a:pPr>
            <a:r>
              <a:rPr lang="en-US" sz="1200">
                <a:solidFill>
                  <a:prstClr val="black"/>
                </a:solidFill>
              </a:rPr>
              <a:t>Black, sturdy, practical school shoes </a:t>
            </a:r>
          </a:p>
          <a:p>
            <a:pPr lvl="0" algn="ctr">
              <a:lnSpc>
                <a:spcPct val="90000"/>
              </a:lnSpc>
              <a:spcBef>
                <a:spcPts val="1000"/>
              </a:spcBef>
            </a:pPr>
            <a:r>
              <a:rPr lang="en-US" sz="1200">
                <a:solidFill>
                  <a:prstClr val="black"/>
                </a:solidFill>
              </a:rPr>
              <a:t>(boots, trainers or high–heeled shoes are not permitted)</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13355" y="3754192"/>
            <a:ext cx="594371" cy="593443"/>
          </a:xfrm>
          <a:prstGeom prst="rect">
            <a:avLst/>
          </a:prstGeom>
        </p:spPr>
      </p:pic>
      <p:pic>
        <p:nvPicPr>
          <p:cNvPr id="10" name="Picture 9" descr="/Users/Jeremy/Desktop/Red-Cross-Mark-PNG-180x180.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01237" y="3923382"/>
            <a:ext cx="504713" cy="504713"/>
          </a:xfrm>
          <a:prstGeom prst="rect">
            <a:avLst/>
          </a:prstGeom>
          <a:noFill/>
          <a:ln>
            <a:noFill/>
          </a:ln>
        </p:spPr>
      </p:pic>
      <p:pic>
        <p:nvPicPr>
          <p:cNvPr id="9" name="Picture 8">
            <a:extLst>
              <a:ext uri="{FF2B5EF4-FFF2-40B4-BE49-F238E27FC236}">
                <a16:creationId xmlns:a16="http://schemas.microsoft.com/office/drawing/2014/main" id="{07BB92BF-0D78-CB4A-8F12-DBE009E7153C}"/>
              </a:ext>
            </a:extLst>
          </p:cNvPr>
          <p:cNvPicPr>
            <a:picLocks noChangeAspect="1"/>
          </p:cNvPicPr>
          <p:nvPr/>
        </p:nvPicPr>
        <p:blipFill>
          <a:blip r:embed="rId6"/>
          <a:stretch>
            <a:fillRect/>
          </a:stretch>
        </p:blipFill>
        <p:spPr>
          <a:xfrm>
            <a:off x="1385774" y="4906685"/>
            <a:ext cx="1422400" cy="1422400"/>
          </a:xfrm>
          <a:prstGeom prst="rect">
            <a:avLst/>
          </a:prstGeom>
        </p:spPr>
      </p:pic>
      <p:pic>
        <p:nvPicPr>
          <p:cNvPr id="11" name="Picture 10" descr="/Users/Jeremy/Desktop/Red-Cross-Mark-PNG-180x180.png">
            <a:extLst>
              <a:ext uri="{FF2B5EF4-FFF2-40B4-BE49-F238E27FC236}">
                <a16:creationId xmlns:a16="http://schemas.microsoft.com/office/drawing/2014/main" id="{371EEDB3-EC27-484A-B8F3-F139224D7DDD}"/>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21840" y="6010981"/>
            <a:ext cx="504713" cy="504713"/>
          </a:xfrm>
          <a:prstGeom prst="rect">
            <a:avLst/>
          </a:prstGeom>
          <a:noFill/>
          <a:ln>
            <a:noFill/>
          </a:ln>
        </p:spPr>
      </p:pic>
      <p:sp>
        <p:nvSpPr>
          <p:cNvPr id="12" name="TextBox 11">
            <a:extLst>
              <a:ext uri="{FF2B5EF4-FFF2-40B4-BE49-F238E27FC236}">
                <a16:creationId xmlns:a16="http://schemas.microsoft.com/office/drawing/2014/main" id="{E6987021-CF00-2A47-99A9-419FC9C307D6}"/>
              </a:ext>
            </a:extLst>
          </p:cNvPr>
          <p:cNvSpPr txBox="1"/>
          <p:nvPr/>
        </p:nvSpPr>
        <p:spPr>
          <a:xfrm>
            <a:off x="2808174" y="5097266"/>
            <a:ext cx="3320608" cy="646331"/>
          </a:xfrm>
          <a:prstGeom prst="rect">
            <a:avLst/>
          </a:prstGeom>
          <a:noFill/>
        </p:spPr>
        <p:txBody>
          <a:bodyPr wrap="square" rtlCol="0">
            <a:spAutoFit/>
          </a:bodyPr>
          <a:lstStyle/>
          <a:p>
            <a:pPr algn="ctr"/>
            <a:r>
              <a:rPr lang="en-US" sz="1200"/>
              <a:t>Hoodies/ Jumpers can not be a replacement for a waterproof coat or our school uniform</a:t>
            </a:r>
          </a:p>
        </p:txBody>
      </p:sp>
      <p:pic>
        <p:nvPicPr>
          <p:cNvPr id="13" name="Picture 12">
            <a:extLst>
              <a:ext uri="{FF2B5EF4-FFF2-40B4-BE49-F238E27FC236}">
                <a16:creationId xmlns:a16="http://schemas.microsoft.com/office/drawing/2014/main" id="{9BCA0728-347A-F442-A486-B7EEA3813FED}"/>
              </a:ext>
            </a:extLst>
          </p:cNvPr>
          <p:cNvPicPr>
            <a:picLocks noChangeAspect="1"/>
          </p:cNvPicPr>
          <p:nvPr/>
        </p:nvPicPr>
        <p:blipFill>
          <a:blip r:embed="rId7"/>
          <a:stretch>
            <a:fillRect/>
          </a:stretch>
        </p:blipFill>
        <p:spPr>
          <a:xfrm>
            <a:off x="6295371" y="4733534"/>
            <a:ext cx="1155700" cy="1739900"/>
          </a:xfrm>
          <a:prstGeom prst="rect">
            <a:avLst/>
          </a:prstGeom>
        </p:spPr>
      </p:pic>
      <p:pic>
        <p:nvPicPr>
          <p:cNvPr id="15" name="Picture 14">
            <a:extLst>
              <a:ext uri="{FF2B5EF4-FFF2-40B4-BE49-F238E27FC236}">
                <a16:creationId xmlns:a16="http://schemas.microsoft.com/office/drawing/2014/main" id="{37342F21-33A1-7544-A601-1E62975079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79545" y="4909099"/>
            <a:ext cx="1719072" cy="1289304"/>
          </a:xfrm>
          <a:prstGeom prst="rect">
            <a:avLst/>
          </a:prstGeom>
        </p:spPr>
      </p:pic>
      <p:sp>
        <p:nvSpPr>
          <p:cNvPr id="16" name="TextBox 15">
            <a:extLst>
              <a:ext uri="{FF2B5EF4-FFF2-40B4-BE49-F238E27FC236}">
                <a16:creationId xmlns:a16="http://schemas.microsoft.com/office/drawing/2014/main" id="{35396D65-3B1D-2646-9F39-D0A0F57865A6}"/>
              </a:ext>
            </a:extLst>
          </p:cNvPr>
          <p:cNvSpPr txBox="1"/>
          <p:nvPr/>
        </p:nvSpPr>
        <p:spPr>
          <a:xfrm>
            <a:off x="9427091" y="5345312"/>
            <a:ext cx="2384843" cy="552972"/>
          </a:xfrm>
          <a:prstGeom prst="rect">
            <a:avLst/>
          </a:prstGeom>
          <a:noFill/>
        </p:spPr>
        <p:txBody>
          <a:bodyPr wrap="square" rtlCol="0">
            <a:spAutoFit/>
          </a:bodyPr>
          <a:lstStyle/>
          <a:p>
            <a:pPr lvl="0" algn="ctr">
              <a:lnSpc>
                <a:spcPct val="90000"/>
              </a:lnSpc>
              <a:spcBef>
                <a:spcPts val="1000"/>
              </a:spcBef>
            </a:pPr>
            <a:r>
              <a:rPr lang="en-US" sz="1200">
                <a:solidFill>
                  <a:prstClr val="black"/>
                </a:solidFill>
              </a:rPr>
              <a:t>School Jumper</a:t>
            </a:r>
          </a:p>
          <a:p>
            <a:pPr lvl="0" algn="ctr">
              <a:lnSpc>
                <a:spcPct val="90000"/>
              </a:lnSpc>
              <a:spcBef>
                <a:spcPts val="1000"/>
              </a:spcBef>
            </a:pPr>
            <a:r>
              <a:rPr lang="en-US" sz="1200">
                <a:solidFill>
                  <a:prstClr val="black"/>
                </a:solidFill>
              </a:rPr>
              <a:t>Waterproof Coat with hood</a:t>
            </a:r>
          </a:p>
        </p:txBody>
      </p:sp>
      <p:pic>
        <p:nvPicPr>
          <p:cNvPr id="17" name="Picture 16">
            <a:extLst>
              <a:ext uri="{FF2B5EF4-FFF2-40B4-BE49-F238E27FC236}">
                <a16:creationId xmlns:a16="http://schemas.microsoft.com/office/drawing/2014/main" id="{99150BD7-DE5B-ED46-A186-A7233F0E03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28333" y="6117623"/>
            <a:ext cx="594371" cy="593443"/>
          </a:xfrm>
          <a:prstGeom prst="rect">
            <a:avLst/>
          </a:prstGeom>
        </p:spPr>
      </p:pic>
      <p:pic>
        <p:nvPicPr>
          <p:cNvPr id="18" name="Picture 17">
            <a:extLst>
              <a:ext uri="{FF2B5EF4-FFF2-40B4-BE49-F238E27FC236}">
                <a16:creationId xmlns:a16="http://schemas.microsoft.com/office/drawing/2014/main" id="{4D1DC3F0-3142-4944-BEBE-7318AD685A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1431" y="5836693"/>
            <a:ext cx="594371" cy="593443"/>
          </a:xfrm>
          <a:prstGeom prst="rect">
            <a:avLst/>
          </a:prstGeom>
        </p:spPr>
      </p:pic>
    </p:spTree>
    <p:extLst>
      <p:ext uri="{BB962C8B-B14F-4D97-AF65-F5344CB8AC3E}">
        <p14:creationId xmlns:p14="http://schemas.microsoft.com/office/powerpoint/2010/main" val="152268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P spid="7" grpId="0"/>
      <p:bldP spid="12"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6D054-2499-C469-7682-B6B8DE752AB1}"/>
              </a:ext>
            </a:extLst>
          </p:cNvPr>
          <p:cNvSpPr>
            <a:spLocks noGrp="1"/>
          </p:cNvSpPr>
          <p:nvPr>
            <p:ph type="ctrTitle"/>
          </p:nvPr>
        </p:nvSpPr>
        <p:spPr>
          <a:xfrm>
            <a:off x="1524000" y="1122363"/>
            <a:ext cx="9144000" cy="1097233"/>
          </a:xfrm>
        </p:spPr>
        <p:txBody>
          <a:bodyPr>
            <a:normAutofit/>
          </a:bodyPr>
          <a:lstStyle/>
          <a:p>
            <a:r>
              <a:rPr lang="en-US" dirty="0">
                <a:latin typeface="Gill Sans MT" panose="020B0502020104020203" pitchFamily="34" charset="0"/>
              </a:rPr>
              <a:t>Attendance</a:t>
            </a:r>
            <a:endParaRPr lang="en-US" sz="1400" dirty="0">
              <a:solidFill>
                <a:srgbClr val="0B0C0C"/>
              </a:solidFill>
              <a:latin typeface="Gill Sans MT" panose="020B0502020104020203" pitchFamily="34" charset="0"/>
            </a:endParaRPr>
          </a:p>
        </p:txBody>
      </p:sp>
      <p:sp>
        <p:nvSpPr>
          <p:cNvPr id="3" name="Subtitle 2">
            <a:extLst>
              <a:ext uri="{FF2B5EF4-FFF2-40B4-BE49-F238E27FC236}">
                <a16:creationId xmlns:a16="http://schemas.microsoft.com/office/drawing/2014/main" id="{B68F2217-8DFB-C9CF-66B4-DBFF20105355}"/>
              </a:ext>
            </a:extLst>
          </p:cNvPr>
          <p:cNvSpPr>
            <a:spLocks noGrp="1"/>
          </p:cNvSpPr>
          <p:nvPr>
            <p:ph type="subTitle" idx="1"/>
          </p:nvPr>
        </p:nvSpPr>
        <p:spPr>
          <a:xfrm>
            <a:off x="1524000" y="2370242"/>
            <a:ext cx="9144000" cy="3603893"/>
          </a:xfrm>
        </p:spPr>
        <p:txBody>
          <a:bodyPr vert="horz" lIns="91440" tIns="45720" rIns="91440" bIns="45720" rtlCol="0" anchor="t">
            <a:normAutofit fontScale="92500" lnSpcReduction="10000"/>
          </a:bodyPr>
          <a:lstStyle/>
          <a:p>
            <a:endParaRPr lang="en-US" dirty="0"/>
          </a:p>
          <a:p>
            <a:r>
              <a:rPr lang="en-US" sz="1800" dirty="0">
                <a:solidFill>
                  <a:srgbClr val="0B0C0C"/>
                </a:solidFill>
                <a:latin typeface="Comic Sans MS"/>
                <a:ea typeface="+mn-lt"/>
                <a:cs typeface="+mn-lt"/>
              </a:rPr>
              <a:t>Being in school is important to your child’s academic achievement, wellbeing, and wider development.  There is evidence to suggest that regular school attendance is a key mechanism to support children and young people's educational, economic and social outcomes. </a:t>
            </a:r>
            <a:endParaRPr lang="en-US" sz="1800">
              <a:latin typeface="Comic Sans MS"/>
            </a:endParaRPr>
          </a:p>
          <a:p>
            <a:r>
              <a:rPr lang="en-US" sz="1600" dirty="0">
                <a:solidFill>
                  <a:srgbClr val="0B0C0C"/>
                </a:solidFill>
                <a:latin typeface="Comic Sans MS"/>
                <a:ea typeface="+mn-lt"/>
                <a:cs typeface="+mn-lt"/>
              </a:rPr>
              <a:t>Data from 2019 shows that 84% of Key Stage 2 pupils who had 100% attendance achieved the expected standard, compared to 40% of pupils who were persistently absent across the key stage. </a:t>
            </a:r>
            <a:endParaRPr lang="en-US" sz="1600">
              <a:latin typeface="Comic Sans MS"/>
            </a:endParaRPr>
          </a:p>
          <a:p>
            <a:r>
              <a:rPr lang="en-US" b="1" dirty="0">
                <a:solidFill>
                  <a:srgbClr val="0B0C0C"/>
                </a:solidFill>
                <a:latin typeface="Comic Sans MS"/>
              </a:rPr>
              <a:t>If your child is worried about coming to school, please TALK to us. We want to support them to enjoy coming to school.</a:t>
            </a:r>
          </a:p>
          <a:p>
            <a:r>
              <a:rPr lang="en-US" sz="2000" dirty="0">
                <a:latin typeface="Comic Sans MS"/>
              </a:rPr>
              <a:t>New government guidance means that 10 </a:t>
            </a:r>
            <a:r>
              <a:rPr lang="en-US" sz="2000" dirty="0" err="1">
                <a:latin typeface="Comic Sans MS"/>
              </a:rPr>
              <a:t>unauthorised</a:t>
            </a:r>
            <a:r>
              <a:rPr lang="en-US" sz="2000" dirty="0">
                <a:latin typeface="Comic Sans MS"/>
              </a:rPr>
              <a:t> absences ( 2 per day) in any 10 week period</a:t>
            </a:r>
            <a:br>
              <a:rPr lang="en-US" sz="2000" dirty="0">
                <a:latin typeface="Comic Sans MS"/>
              </a:rPr>
            </a:br>
            <a:r>
              <a:rPr lang="en-US" sz="2000" dirty="0">
                <a:latin typeface="Comic Sans MS"/>
              </a:rPr>
              <a:t>is likely to mean a fine of £80 per parent per child. This includes being late!!</a:t>
            </a:r>
          </a:p>
        </p:txBody>
      </p:sp>
      <p:pic>
        <p:nvPicPr>
          <p:cNvPr id="4" name="Picture 3" descr="A green and black speech bubble with words&#10;&#10;Description automatically generated">
            <a:extLst>
              <a:ext uri="{FF2B5EF4-FFF2-40B4-BE49-F238E27FC236}">
                <a16:creationId xmlns:a16="http://schemas.microsoft.com/office/drawing/2014/main" id="{F77A1ED4-9512-55F4-00F0-DA515080F908}"/>
              </a:ext>
            </a:extLst>
          </p:cNvPr>
          <p:cNvPicPr>
            <a:picLocks noChangeAspect="1"/>
          </p:cNvPicPr>
          <p:nvPr/>
        </p:nvPicPr>
        <p:blipFill>
          <a:blip r:embed="rId2"/>
          <a:stretch>
            <a:fillRect/>
          </a:stretch>
        </p:blipFill>
        <p:spPr>
          <a:xfrm>
            <a:off x="10611744" y="4052977"/>
            <a:ext cx="1097360" cy="966159"/>
          </a:xfrm>
          <a:prstGeom prst="rect">
            <a:avLst/>
          </a:prstGeom>
        </p:spPr>
      </p:pic>
      <p:pic>
        <p:nvPicPr>
          <p:cNvPr id="5" name="Picture 4" descr="A couple of cartoon kids jumping&#10;&#10;Description automatically generated">
            <a:extLst>
              <a:ext uri="{FF2B5EF4-FFF2-40B4-BE49-F238E27FC236}">
                <a16:creationId xmlns:a16="http://schemas.microsoft.com/office/drawing/2014/main" id="{E9B62B30-CD5E-A062-FC4F-3C3FD7D04DF5}"/>
              </a:ext>
            </a:extLst>
          </p:cNvPr>
          <p:cNvPicPr>
            <a:picLocks noChangeAspect="1"/>
          </p:cNvPicPr>
          <p:nvPr/>
        </p:nvPicPr>
        <p:blipFill>
          <a:blip r:embed="rId3"/>
          <a:stretch>
            <a:fillRect/>
          </a:stretch>
        </p:blipFill>
        <p:spPr>
          <a:xfrm>
            <a:off x="8788159" y="1240992"/>
            <a:ext cx="1958917" cy="785272"/>
          </a:xfrm>
          <a:prstGeom prst="rect">
            <a:avLst/>
          </a:prstGeom>
        </p:spPr>
      </p:pic>
    </p:spTree>
    <p:extLst>
      <p:ext uri="{BB962C8B-B14F-4D97-AF65-F5344CB8AC3E}">
        <p14:creationId xmlns:p14="http://schemas.microsoft.com/office/powerpoint/2010/main" val="3860425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3F966-6440-454B-A4F9-52109E2BFBF9}"/>
              </a:ext>
            </a:extLst>
          </p:cNvPr>
          <p:cNvSpPr>
            <a:spLocks noGrp="1"/>
          </p:cNvSpPr>
          <p:nvPr>
            <p:ph type="ctrTitle"/>
          </p:nvPr>
        </p:nvSpPr>
        <p:spPr>
          <a:xfrm>
            <a:off x="1524000" y="365619"/>
            <a:ext cx="9144000" cy="990216"/>
          </a:xfrm>
        </p:spPr>
        <p:txBody>
          <a:bodyPr>
            <a:normAutofit fontScale="90000"/>
          </a:bodyPr>
          <a:lstStyle/>
          <a:p>
            <a:r>
              <a:rPr lang="en-US">
                <a:latin typeface="Gill Sans MT" panose="020B0502020104020203" pitchFamily="34" charset="0"/>
              </a:rPr>
              <a:t>Important St. James’ information</a:t>
            </a:r>
          </a:p>
        </p:txBody>
      </p:sp>
      <p:sp>
        <p:nvSpPr>
          <p:cNvPr id="3" name="Subtitle 2">
            <a:extLst>
              <a:ext uri="{FF2B5EF4-FFF2-40B4-BE49-F238E27FC236}">
                <a16:creationId xmlns:a16="http://schemas.microsoft.com/office/drawing/2014/main" id="{078D304B-42DE-854A-BAC3-FCCDE9E51DE8}"/>
              </a:ext>
            </a:extLst>
          </p:cNvPr>
          <p:cNvSpPr>
            <a:spLocks noGrp="1"/>
          </p:cNvSpPr>
          <p:nvPr>
            <p:ph type="subTitle" idx="1"/>
          </p:nvPr>
        </p:nvSpPr>
        <p:spPr>
          <a:xfrm>
            <a:off x="1611923" y="4716012"/>
            <a:ext cx="9144000" cy="2010103"/>
          </a:xfrm>
        </p:spPr>
        <p:txBody>
          <a:bodyPr>
            <a:normAutofit lnSpcReduction="10000"/>
          </a:bodyPr>
          <a:lstStyle/>
          <a:p>
            <a:r>
              <a:rPr lang="en-US">
                <a:latin typeface="Gill Sans MT" panose="020B0502020104020203" pitchFamily="34" charset="0"/>
              </a:rPr>
              <a:t>Get the App!!  </a:t>
            </a:r>
          </a:p>
          <a:p>
            <a:r>
              <a:rPr lang="en-US">
                <a:latin typeface="Gill Sans MT" panose="020B0502020104020203" pitchFamily="34" charset="0"/>
              </a:rPr>
              <a:t>It’s free and you can sign forms for permission online etc.  You can also use it to pay for things online.</a:t>
            </a:r>
          </a:p>
          <a:p>
            <a:endParaRPr lang="en-US">
              <a:latin typeface="Gill Sans MT" panose="020B0502020104020203" pitchFamily="34" charset="0"/>
            </a:endParaRPr>
          </a:p>
          <a:p>
            <a:r>
              <a:rPr lang="en-US">
                <a:latin typeface="Gill Sans MT" panose="020B0502020104020203" pitchFamily="34" charset="0"/>
              </a:rPr>
              <a:t>Password problems etc. please come and ask the office for assistance</a:t>
            </a:r>
          </a:p>
        </p:txBody>
      </p:sp>
      <p:pic>
        <p:nvPicPr>
          <p:cNvPr id="4" name="Picture 3"/>
          <p:cNvPicPr>
            <a:picLocks noChangeAspect="1"/>
          </p:cNvPicPr>
          <p:nvPr/>
        </p:nvPicPr>
        <p:blipFill>
          <a:blip r:embed="rId2"/>
          <a:stretch>
            <a:fillRect/>
          </a:stretch>
        </p:blipFill>
        <p:spPr>
          <a:xfrm>
            <a:off x="4840165" y="1814146"/>
            <a:ext cx="2687515" cy="2687515"/>
          </a:xfrm>
          <a:prstGeom prst="rect">
            <a:avLst/>
          </a:prstGeom>
        </p:spPr>
      </p:pic>
    </p:spTree>
    <p:extLst>
      <p:ext uri="{BB962C8B-B14F-4D97-AF65-F5344CB8AC3E}">
        <p14:creationId xmlns:p14="http://schemas.microsoft.com/office/powerpoint/2010/main" val="3466475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latin typeface="Gill Sans MT" panose="020B0502020104020203" pitchFamily="34" charset="0"/>
              </a:rPr>
              <a:t>Ready, Respectful, Safe</a:t>
            </a:r>
          </a:p>
        </p:txBody>
      </p:sp>
      <p:sp>
        <p:nvSpPr>
          <p:cNvPr id="3" name="Subtitle 2"/>
          <p:cNvSpPr>
            <a:spLocks noGrp="1"/>
          </p:cNvSpPr>
          <p:nvPr>
            <p:ph type="subTitle" idx="1"/>
          </p:nvPr>
        </p:nvSpPr>
        <p:spPr/>
        <p:txBody>
          <a:bodyPr>
            <a:normAutofit/>
          </a:bodyPr>
          <a:lstStyle/>
          <a:p>
            <a:endParaRPr lang="en-GB"/>
          </a:p>
          <a:p>
            <a:r>
              <a:rPr lang="en-GB">
                <a:latin typeface="Gill Sans MT" panose="020B0502020104020203" pitchFamily="34" charset="0"/>
              </a:rPr>
              <a:t>We want all of our children to flourish and thrive and our behaviour policy is built around being </a:t>
            </a:r>
            <a:r>
              <a:rPr lang="en-GB" b="1">
                <a:latin typeface="Gill Sans MT" panose="020B0502020104020203" pitchFamily="34" charset="0"/>
              </a:rPr>
              <a:t>ready,</a:t>
            </a:r>
            <a:r>
              <a:rPr lang="en-GB">
                <a:latin typeface="Gill Sans MT" panose="020B0502020104020203" pitchFamily="34" charset="0"/>
              </a:rPr>
              <a:t> </a:t>
            </a:r>
            <a:r>
              <a:rPr lang="en-GB" b="1">
                <a:latin typeface="Gill Sans MT" panose="020B0502020104020203" pitchFamily="34" charset="0"/>
              </a:rPr>
              <a:t>respectful</a:t>
            </a:r>
            <a:r>
              <a:rPr lang="en-GB">
                <a:latin typeface="Gill Sans MT" panose="020B0502020104020203" pitchFamily="34" charset="0"/>
              </a:rPr>
              <a:t> and </a:t>
            </a:r>
            <a:r>
              <a:rPr lang="en-GB" b="1">
                <a:latin typeface="Gill Sans MT" panose="020B0502020104020203" pitchFamily="34" charset="0"/>
              </a:rPr>
              <a:t>safe</a:t>
            </a:r>
            <a:r>
              <a:rPr lang="en-GB">
                <a:latin typeface="Gill Sans MT" panose="020B0502020104020203" pitchFamily="34" charset="0"/>
              </a:rPr>
              <a:t> in all that we do.</a:t>
            </a:r>
          </a:p>
        </p:txBody>
      </p:sp>
      <p:sp>
        <p:nvSpPr>
          <p:cNvPr id="4" name="AutoShape 2" descr="Safeguarding and Prevent - Abingdon &amp; Witney Colle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4892416" y="227013"/>
            <a:ext cx="2066925" cy="2219325"/>
          </a:xfrm>
          <a:prstGeom prst="rect">
            <a:avLst/>
          </a:prstGeom>
        </p:spPr>
      </p:pic>
    </p:spTree>
    <p:extLst>
      <p:ext uri="{BB962C8B-B14F-4D97-AF65-F5344CB8AC3E}">
        <p14:creationId xmlns:p14="http://schemas.microsoft.com/office/powerpoint/2010/main" val="983301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7057" y="302853"/>
            <a:ext cx="9144000" cy="1381185"/>
          </a:xfrm>
        </p:spPr>
        <p:txBody>
          <a:bodyPr/>
          <a:lstStyle/>
          <a:p>
            <a:r>
              <a:rPr lang="en-GB" u="sng" dirty="0"/>
              <a:t>Rewards </a:t>
            </a:r>
            <a:endParaRPr lang="en-GB" dirty="0"/>
          </a:p>
        </p:txBody>
      </p:sp>
      <p:sp>
        <p:nvSpPr>
          <p:cNvPr id="3" name="Subtitle 2"/>
          <p:cNvSpPr>
            <a:spLocks noGrp="1"/>
          </p:cNvSpPr>
          <p:nvPr>
            <p:ph type="subTitle" idx="1"/>
          </p:nvPr>
        </p:nvSpPr>
        <p:spPr>
          <a:xfrm>
            <a:off x="618225" y="2244755"/>
            <a:ext cx="9852837" cy="2827042"/>
          </a:xfrm>
        </p:spPr>
        <p:txBody>
          <a:bodyPr vert="horz" lIns="91440" tIns="45720" rIns="91440" bIns="45720" rtlCol="0" anchor="t">
            <a:noAutofit/>
          </a:bodyPr>
          <a:lstStyle/>
          <a:p>
            <a:r>
              <a:rPr lang="en-GB" sz="2800" dirty="0"/>
              <a:t>We believe in positive praise and encouragement :</a:t>
            </a:r>
          </a:p>
          <a:p>
            <a:pPr marL="342900" indent="-342900">
              <a:buFont typeface="Arial" panose="020B0604020202020204" pitchFamily="34" charset="0"/>
              <a:buChar char="•"/>
            </a:pPr>
            <a:r>
              <a:rPr lang="en-GB" sz="2800" dirty="0"/>
              <a:t>RRS postcards home</a:t>
            </a:r>
          </a:p>
          <a:p>
            <a:pPr marL="342900" indent="-342900">
              <a:buFont typeface="Arial" panose="020B0604020202020204" pitchFamily="34" charset="0"/>
              <a:buChar char="•"/>
            </a:pPr>
            <a:r>
              <a:rPr lang="en-GB" sz="2800" dirty="0"/>
              <a:t>House points</a:t>
            </a:r>
          </a:p>
          <a:p>
            <a:pPr marL="342900" indent="-342900">
              <a:buFont typeface="Arial" panose="020B0604020202020204" pitchFamily="34" charset="0"/>
              <a:buChar char="•"/>
            </a:pPr>
            <a:r>
              <a:rPr lang="en-GB" sz="2800" dirty="0"/>
              <a:t>Gold tokens</a:t>
            </a:r>
          </a:p>
          <a:p>
            <a:pPr marL="342900" indent="-342900">
              <a:buFont typeface="Arial" panose="020B0604020202020204" pitchFamily="34" charset="0"/>
              <a:buChar char="•"/>
            </a:pPr>
            <a:r>
              <a:rPr lang="en-GB" sz="2800" dirty="0"/>
              <a:t>Class cup (given on a Friday- tie can be worn on the following week and to be returned by Wednesday)</a:t>
            </a:r>
          </a:p>
          <a:p>
            <a:pPr marL="342900" indent="-342900">
              <a:buFont typeface="Arial" panose="020B0604020202020204" pitchFamily="34" charset="0"/>
              <a:buChar char="•"/>
            </a:pPr>
            <a:r>
              <a:rPr lang="en-GB" sz="2800" dirty="0"/>
              <a:t>We also have a class bear that comes home every Friday and comes back by Wednesday </a:t>
            </a:r>
          </a:p>
          <a:p>
            <a:pPr marL="342900" indent="-342900">
              <a:buFont typeface="Arial" panose="020B0604020202020204" pitchFamily="34" charset="0"/>
              <a:buChar char="•"/>
            </a:pPr>
            <a:r>
              <a:rPr lang="en-GB" sz="2800" dirty="0"/>
              <a:t>Boats- Superb </a:t>
            </a:r>
            <a:r>
              <a:rPr lang="en-GB" sz="2800" dirty="0" err="1"/>
              <a:t>Stours</a:t>
            </a:r>
            <a:r>
              <a:rPr lang="en-GB" sz="2800" dirty="0"/>
              <a:t> and Brilliant </a:t>
            </a:r>
            <a:r>
              <a:rPr lang="en-GB" sz="2800" dirty="0" err="1"/>
              <a:t>Bournes</a:t>
            </a:r>
            <a:endParaRPr lang="en-GB" sz="2800" dirty="0"/>
          </a:p>
          <a:p>
            <a:pPr marL="342900" indent="-342900">
              <a:buFont typeface="Arial" panose="020B0604020202020204" pitchFamily="34" charset="0"/>
              <a:buChar char="•"/>
            </a:pPr>
            <a:endParaRPr lang="en-GB" sz="2800" dirty="0"/>
          </a:p>
        </p:txBody>
      </p:sp>
      <p:sp>
        <p:nvSpPr>
          <p:cNvPr id="4" name="AutoShape 2" descr="Customised Holographic Well Done Stars Stickers | 35m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Customised Holographic Well Done Stars Stickers | 35m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9980340" y="237947"/>
            <a:ext cx="2002921" cy="2002921"/>
          </a:xfrm>
          <a:prstGeom prst="rect">
            <a:avLst/>
          </a:prstGeom>
        </p:spPr>
      </p:pic>
      <p:sp>
        <p:nvSpPr>
          <p:cNvPr id="7" name="Rectangle 6"/>
          <p:cNvSpPr/>
          <p:nvPr/>
        </p:nvSpPr>
        <p:spPr>
          <a:xfrm>
            <a:off x="1319357" y="312738"/>
            <a:ext cx="304800" cy="3740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1399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31699"/>
            <a:ext cx="9144000" cy="1105271"/>
          </a:xfrm>
        </p:spPr>
        <p:txBody>
          <a:bodyPr/>
          <a:lstStyle/>
          <a:p>
            <a:r>
              <a:rPr lang="en-US"/>
              <a:t>Timetable information</a:t>
            </a:r>
          </a:p>
        </p:txBody>
      </p:sp>
      <p:sp>
        <p:nvSpPr>
          <p:cNvPr id="4" name="Subtitle 2"/>
          <p:cNvSpPr txBox="1">
            <a:spLocks/>
          </p:cNvSpPr>
          <p:nvPr/>
        </p:nvSpPr>
        <p:spPr>
          <a:xfrm>
            <a:off x="1398611" y="1704238"/>
            <a:ext cx="9144000" cy="4983162"/>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t>PE is on a </a:t>
            </a:r>
            <a:r>
              <a:rPr lang="en-US" dirty="0" smtClean="0"/>
              <a:t>Thursday - </a:t>
            </a:r>
            <a:r>
              <a:rPr lang="en-US" dirty="0"/>
              <a:t>children to come to school dressed in PE kit every </a:t>
            </a:r>
            <a:r>
              <a:rPr lang="en-US" dirty="0" smtClean="0"/>
              <a:t>Thursday.</a:t>
            </a:r>
            <a:endParaRPr lang="en-US" dirty="0"/>
          </a:p>
          <a:p>
            <a:endParaRPr lang="en-US" dirty="0"/>
          </a:p>
          <a:p>
            <a:r>
              <a:rPr lang="en-US" dirty="0"/>
              <a:t>A typical day…</a:t>
            </a:r>
          </a:p>
          <a:p>
            <a:endParaRPr lang="en-US" dirty="0"/>
          </a:p>
          <a:p>
            <a:r>
              <a:rPr lang="en-US" dirty="0"/>
              <a:t>Worship</a:t>
            </a:r>
          </a:p>
          <a:p>
            <a:r>
              <a:rPr lang="en-US" dirty="0" err="1"/>
              <a:t>Maths</a:t>
            </a:r>
            <a:endParaRPr lang="en-US" dirty="0"/>
          </a:p>
          <a:p>
            <a:r>
              <a:rPr lang="en-US" dirty="0">
                <a:solidFill>
                  <a:schemeClr val="accent5"/>
                </a:solidFill>
              </a:rPr>
              <a:t>Break</a:t>
            </a:r>
          </a:p>
          <a:p>
            <a:r>
              <a:rPr lang="en-US" dirty="0"/>
              <a:t>Phonics</a:t>
            </a:r>
          </a:p>
          <a:p>
            <a:r>
              <a:rPr lang="en-US" dirty="0"/>
              <a:t>English</a:t>
            </a:r>
          </a:p>
          <a:p>
            <a:r>
              <a:rPr lang="en-US" dirty="0">
                <a:solidFill>
                  <a:schemeClr val="accent5"/>
                </a:solidFill>
              </a:rPr>
              <a:t>Lunch</a:t>
            </a:r>
          </a:p>
          <a:p>
            <a:r>
              <a:rPr lang="en-US" dirty="0"/>
              <a:t>Science</a:t>
            </a:r>
          </a:p>
          <a:p>
            <a:r>
              <a:rPr lang="en-US" dirty="0"/>
              <a:t>History</a:t>
            </a:r>
          </a:p>
          <a:p>
            <a:r>
              <a:rPr lang="en-US" dirty="0"/>
              <a:t>Whole Class Reading</a:t>
            </a:r>
          </a:p>
          <a:p>
            <a:r>
              <a:rPr lang="en-US" dirty="0" err="1">
                <a:solidFill>
                  <a:schemeClr val="accent5"/>
                </a:solidFill>
              </a:rPr>
              <a:t>Hometime</a:t>
            </a:r>
            <a:endParaRPr lang="en-US" dirty="0">
              <a:solidFill>
                <a:schemeClr val="accent5"/>
              </a:solidFill>
            </a:endParaRPr>
          </a:p>
        </p:txBody>
      </p:sp>
      <p:sp>
        <p:nvSpPr>
          <p:cNvPr id="6" name="TextBox 5"/>
          <p:cNvSpPr txBox="1"/>
          <p:nvPr/>
        </p:nvSpPr>
        <p:spPr>
          <a:xfrm>
            <a:off x="9488170" y="4195819"/>
            <a:ext cx="3048000" cy="2308324"/>
          </a:xfrm>
          <a:prstGeom prst="rect">
            <a:avLst/>
          </a:prstGeom>
          <a:noFill/>
        </p:spPr>
        <p:txBody>
          <a:bodyPr wrap="square" rtlCol="0">
            <a:spAutoFit/>
          </a:bodyPr>
          <a:lstStyle/>
          <a:p>
            <a:r>
              <a:rPr lang="en-GB" u="sng" dirty="0"/>
              <a:t>Other subjects:</a:t>
            </a:r>
          </a:p>
          <a:p>
            <a:r>
              <a:rPr lang="en-GB" dirty="0"/>
              <a:t>Art</a:t>
            </a:r>
          </a:p>
          <a:p>
            <a:r>
              <a:rPr lang="en-GB" dirty="0"/>
              <a:t>DT</a:t>
            </a:r>
          </a:p>
          <a:p>
            <a:r>
              <a:rPr lang="en-GB" dirty="0"/>
              <a:t>PSHCE</a:t>
            </a:r>
          </a:p>
          <a:p>
            <a:r>
              <a:rPr lang="en-GB" dirty="0"/>
              <a:t>Music</a:t>
            </a:r>
          </a:p>
          <a:p>
            <a:r>
              <a:rPr lang="en-GB" dirty="0"/>
              <a:t>French</a:t>
            </a:r>
          </a:p>
          <a:p>
            <a:r>
              <a:rPr lang="en-GB" dirty="0"/>
              <a:t>Computing</a:t>
            </a:r>
          </a:p>
          <a:p>
            <a:r>
              <a:rPr lang="en-GB" dirty="0"/>
              <a:t>Handwriting</a:t>
            </a:r>
          </a:p>
        </p:txBody>
      </p:sp>
    </p:spTree>
    <p:extLst>
      <p:ext uri="{BB962C8B-B14F-4D97-AF65-F5344CB8AC3E}">
        <p14:creationId xmlns:p14="http://schemas.microsoft.com/office/powerpoint/2010/main" val="1591045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6983"/>
            <a:ext cx="9144000" cy="1002290"/>
          </a:xfrm>
        </p:spPr>
        <p:txBody>
          <a:bodyPr/>
          <a:lstStyle/>
          <a:p>
            <a:r>
              <a:rPr lang="en-GB"/>
              <a:t>Our Year ahead…</a:t>
            </a:r>
          </a:p>
        </p:txBody>
      </p:sp>
      <p:sp>
        <p:nvSpPr>
          <p:cNvPr id="4" name="Subtitle 3"/>
          <p:cNvSpPr>
            <a:spLocks noGrp="1"/>
          </p:cNvSpPr>
          <p:nvPr>
            <p:ph type="subTitle" idx="1"/>
          </p:nvPr>
        </p:nvSpPr>
        <p:spPr>
          <a:xfrm>
            <a:off x="1003852" y="1796142"/>
            <a:ext cx="5247862" cy="3858473"/>
          </a:xfrm>
        </p:spPr>
        <p:txBody>
          <a:bodyPr vert="horz" lIns="91440" tIns="45720" rIns="91440" bIns="45720" rtlCol="0" anchor="t">
            <a:normAutofit fontScale="92500" lnSpcReduction="10000"/>
          </a:bodyPr>
          <a:lstStyle/>
          <a:p>
            <a:pPr algn="l"/>
            <a:r>
              <a:rPr lang="en-GB" sz="2600" u="sng" dirty="0"/>
              <a:t>Term 1</a:t>
            </a:r>
          </a:p>
          <a:p>
            <a:pPr algn="l"/>
            <a:r>
              <a:rPr lang="en-GB" sz="2600" u="sng" dirty="0"/>
              <a:t>Friends, Families and Fantastic Bodies</a:t>
            </a:r>
          </a:p>
          <a:p>
            <a:pPr algn="l"/>
            <a:endParaRPr lang="en-GB" sz="2600" u="sng" dirty="0"/>
          </a:p>
          <a:p>
            <a:pPr algn="l"/>
            <a:r>
              <a:rPr lang="en-GB" sz="2600" dirty="0"/>
              <a:t>- Looking at the body and the senses</a:t>
            </a:r>
          </a:p>
          <a:p>
            <a:pPr algn="l"/>
            <a:endParaRPr lang="en-GB" sz="2600" dirty="0"/>
          </a:p>
          <a:p>
            <a:pPr algn="l"/>
            <a:r>
              <a:rPr lang="en-GB" sz="2600" dirty="0"/>
              <a:t>- Learning about what makes a family and learning about different family types</a:t>
            </a:r>
          </a:p>
          <a:p>
            <a:endParaRPr lang="en-GB" dirty="0"/>
          </a:p>
          <a:p>
            <a:endParaRPr lang="en-GB" dirty="0"/>
          </a:p>
          <a:p>
            <a:endParaRPr lang="en-GB" dirty="0"/>
          </a:p>
        </p:txBody>
      </p:sp>
      <p:sp>
        <p:nvSpPr>
          <p:cNvPr id="7" name="TextBox 6"/>
          <p:cNvSpPr txBox="1"/>
          <p:nvPr/>
        </p:nvSpPr>
        <p:spPr>
          <a:xfrm>
            <a:off x="7165009" y="1796142"/>
            <a:ext cx="5234709" cy="3416320"/>
          </a:xfrm>
          <a:prstGeom prst="rect">
            <a:avLst/>
          </a:prstGeom>
          <a:noFill/>
        </p:spPr>
        <p:txBody>
          <a:bodyPr wrap="square" lIns="91440" tIns="45720" rIns="91440" bIns="45720" rtlCol="0" anchor="t">
            <a:spAutoFit/>
          </a:bodyPr>
          <a:lstStyle/>
          <a:p>
            <a:r>
              <a:rPr lang="en-GB" sz="2400" u="sng" dirty="0"/>
              <a:t>Term 2</a:t>
            </a:r>
          </a:p>
          <a:p>
            <a:r>
              <a:rPr lang="en-GB" sz="2400" u="sng" dirty="0"/>
              <a:t>A Walk in the Park</a:t>
            </a:r>
          </a:p>
          <a:p>
            <a:endParaRPr lang="en-GB" sz="2400" dirty="0"/>
          </a:p>
          <a:p>
            <a:pPr marL="285750" indent="-285750">
              <a:buFontTx/>
              <a:buChar char="-"/>
            </a:pPr>
            <a:r>
              <a:rPr lang="en-GB" sz="2400" dirty="0"/>
              <a:t>Trip to local park to see seasonal changes (volunteers will be needed!)</a:t>
            </a:r>
          </a:p>
          <a:p>
            <a:endParaRPr lang="en-GB" sz="2400" dirty="0"/>
          </a:p>
          <a:p>
            <a:pPr marL="285750" indent="-285750">
              <a:buFontTx/>
              <a:buChar char="-"/>
            </a:pPr>
            <a:r>
              <a:rPr lang="en-GB" sz="2400" dirty="0"/>
              <a:t>Looking at the weather and local area</a:t>
            </a:r>
          </a:p>
        </p:txBody>
      </p:sp>
    </p:spTree>
    <p:extLst>
      <p:ext uri="{BB962C8B-B14F-4D97-AF65-F5344CB8AC3E}">
        <p14:creationId xmlns:p14="http://schemas.microsoft.com/office/powerpoint/2010/main" val="3062581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6983"/>
            <a:ext cx="9144000" cy="1002290"/>
          </a:xfrm>
        </p:spPr>
        <p:txBody>
          <a:bodyPr/>
          <a:lstStyle/>
          <a:p>
            <a:r>
              <a:rPr lang="en-GB" dirty="0"/>
              <a:t>Our Year ahead…</a:t>
            </a:r>
          </a:p>
        </p:txBody>
      </p:sp>
      <p:sp>
        <p:nvSpPr>
          <p:cNvPr id="4" name="Subtitle 3"/>
          <p:cNvSpPr>
            <a:spLocks noGrp="1"/>
          </p:cNvSpPr>
          <p:nvPr>
            <p:ph type="subTitle" idx="1"/>
          </p:nvPr>
        </p:nvSpPr>
        <p:spPr>
          <a:xfrm>
            <a:off x="1257451" y="1719036"/>
            <a:ext cx="4911436" cy="4391873"/>
          </a:xfrm>
        </p:spPr>
        <p:txBody>
          <a:bodyPr>
            <a:normAutofit/>
          </a:bodyPr>
          <a:lstStyle/>
          <a:p>
            <a:pPr algn="l"/>
            <a:r>
              <a:rPr lang="en-GB" u="sng" dirty="0"/>
              <a:t>Term 3</a:t>
            </a:r>
          </a:p>
          <a:p>
            <a:pPr algn="l"/>
            <a:r>
              <a:rPr lang="en-GB" u="sng" dirty="0"/>
              <a:t>Explorers Assemble!</a:t>
            </a:r>
          </a:p>
          <a:p>
            <a:pPr marL="342900" indent="-342900" algn="l">
              <a:buFontTx/>
              <a:buChar char="-"/>
            </a:pPr>
            <a:r>
              <a:rPr lang="en-GB" dirty="0"/>
              <a:t>Amy Johnson (first lady to fly solo From England to Australia)</a:t>
            </a:r>
          </a:p>
          <a:p>
            <a:pPr algn="l"/>
            <a:endParaRPr lang="en-GB" dirty="0"/>
          </a:p>
          <a:p>
            <a:pPr marL="342900" indent="-342900" algn="l">
              <a:buFontTx/>
              <a:buChar char="-"/>
            </a:pPr>
            <a:r>
              <a:rPr lang="en-GB" dirty="0"/>
              <a:t>Geography – identifying UK countries and capital cities</a:t>
            </a:r>
          </a:p>
          <a:p>
            <a:pPr marL="342900" indent="-342900">
              <a:buFontTx/>
              <a:buChar char="-"/>
            </a:pPr>
            <a:endParaRPr lang="en-GB" dirty="0"/>
          </a:p>
          <a:p>
            <a:endParaRPr lang="en-GB" dirty="0"/>
          </a:p>
          <a:p>
            <a:endParaRPr lang="en-GB" dirty="0"/>
          </a:p>
        </p:txBody>
      </p:sp>
      <p:sp>
        <p:nvSpPr>
          <p:cNvPr id="7" name="TextBox 6"/>
          <p:cNvSpPr txBox="1"/>
          <p:nvPr/>
        </p:nvSpPr>
        <p:spPr>
          <a:xfrm>
            <a:off x="6675230" y="1595901"/>
            <a:ext cx="5219699" cy="3416320"/>
          </a:xfrm>
          <a:prstGeom prst="rect">
            <a:avLst/>
          </a:prstGeom>
          <a:noFill/>
        </p:spPr>
        <p:txBody>
          <a:bodyPr wrap="square" rtlCol="0">
            <a:spAutoFit/>
          </a:bodyPr>
          <a:lstStyle/>
          <a:p>
            <a:r>
              <a:rPr lang="en-GB" sz="2400" u="sng" dirty="0"/>
              <a:t>Term 4</a:t>
            </a:r>
          </a:p>
          <a:p>
            <a:r>
              <a:rPr lang="en-GB" sz="2400" u="sng" dirty="0"/>
              <a:t>Dynamic Den-</a:t>
            </a:r>
            <a:r>
              <a:rPr lang="en-GB" sz="2400" u="sng" dirty="0" err="1"/>
              <a:t>gineers</a:t>
            </a:r>
            <a:r>
              <a:rPr lang="en-GB" sz="2400" u="sng" dirty="0"/>
              <a:t>!</a:t>
            </a:r>
          </a:p>
          <a:p>
            <a:endParaRPr lang="en-GB" sz="2400" u="sng" dirty="0"/>
          </a:p>
          <a:p>
            <a:pPr marL="285750" indent="-285750">
              <a:buFontTx/>
              <a:buChar char="-"/>
            </a:pPr>
            <a:r>
              <a:rPr lang="en-GB" sz="2400" dirty="0"/>
              <a:t>Everyday materials and their properties, investigations</a:t>
            </a:r>
          </a:p>
          <a:p>
            <a:pPr marL="285750" indent="-285750">
              <a:buFontTx/>
              <a:buChar char="-"/>
            </a:pPr>
            <a:endParaRPr lang="en-GB" sz="2400" dirty="0"/>
          </a:p>
          <a:p>
            <a:pPr marL="285750" indent="-285750">
              <a:buFontTx/>
              <a:buChar char="-"/>
            </a:pPr>
            <a:r>
              <a:rPr lang="en-GB" sz="2400" dirty="0"/>
              <a:t>The Three Little Pigs- building a new house for them to keep safe from the big bad wolf!</a:t>
            </a:r>
            <a:endParaRPr lang="en-GB" dirty="0"/>
          </a:p>
        </p:txBody>
      </p:sp>
    </p:spTree>
    <p:extLst>
      <p:ext uri="{BB962C8B-B14F-4D97-AF65-F5344CB8AC3E}">
        <p14:creationId xmlns:p14="http://schemas.microsoft.com/office/powerpoint/2010/main" val="4871674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6983"/>
            <a:ext cx="9144000" cy="1002290"/>
          </a:xfrm>
        </p:spPr>
        <p:txBody>
          <a:bodyPr/>
          <a:lstStyle/>
          <a:p>
            <a:r>
              <a:rPr lang="en-GB"/>
              <a:t>Our Year ahead…</a:t>
            </a:r>
          </a:p>
        </p:txBody>
      </p:sp>
      <p:sp>
        <p:nvSpPr>
          <p:cNvPr id="4" name="Subtitle 3"/>
          <p:cNvSpPr>
            <a:spLocks noGrp="1"/>
          </p:cNvSpPr>
          <p:nvPr>
            <p:ph type="subTitle" idx="1"/>
          </p:nvPr>
        </p:nvSpPr>
        <p:spPr>
          <a:xfrm>
            <a:off x="1108364" y="1361227"/>
            <a:ext cx="4797136" cy="3127645"/>
          </a:xfrm>
        </p:spPr>
        <p:txBody>
          <a:bodyPr>
            <a:normAutofit fontScale="25000" lnSpcReduction="20000"/>
          </a:bodyPr>
          <a:lstStyle/>
          <a:p>
            <a:pPr algn="l"/>
            <a:r>
              <a:rPr lang="en-GB" sz="9600" u="sng" dirty="0"/>
              <a:t>Term 5</a:t>
            </a:r>
          </a:p>
          <a:p>
            <a:pPr algn="l"/>
            <a:r>
              <a:rPr lang="en-GB" sz="9600" u="sng" dirty="0"/>
              <a:t>Curious Creatures!</a:t>
            </a:r>
          </a:p>
          <a:p>
            <a:pPr algn="l"/>
            <a:r>
              <a:rPr lang="en-GB" sz="9600" dirty="0"/>
              <a:t>- Science – Animals, including humans</a:t>
            </a:r>
          </a:p>
          <a:p>
            <a:pPr algn="l"/>
            <a:r>
              <a:rPr lang="en-GB" sz="9600" dirty="0"/>
              <a:t>- Geography – (Human and physical features of) Hot and cold areas (links with science to animal habitats) including seasonal and daily weather patterns</a:t>
            </a:r>
          </a:p>
          <a:p>
            <a:pPr algn="l"/>
            <a:endParaRPr lang="en-GB" sz="9600" dirty="0"/>
          </a:p>
          <a:p>
            <a:pPr algn="l"/>
            <a:r>
              <a:rPr lang="en-GB" sz="9600" dirty="0"/>
              <a:t>Possible creature visitor experience </a:t>
            </a:r>
          </a:p>
          <a:p>
            <a:pPr marL="342900" indent="-342900">
              <a:buFontTx/>
              <a:buChar char="-"/>
            </a:pPr>
            <a:endParaRPr lang="en-GB" dirty="0"/>
          </a:p>
          <a:p>
            <a:endParaRPr lang="en-GB" dirty="0"/>
          </a:p>
          <a:p>
            <a:endParaRPr lang="en-GB" dirty="0"/>
          </a:p>
        </p:txBody>
      </p:sp>
      <p:sp>
        <p:nvSpPr>
          <p:cNvPr id="7" name="TextBox 6"/>
          <p:cNvSpPr txBox="1"/>
          <p:nvPr/>
        </p:nvSpPr>
        <p:spPr>
          <a:xfrm>
            <a:off x="6334990" y="1361227"/>
            <a:ext cx="4612409" cy="5078313"/>
          </a:xfrm>
          <a:prstGeom prst="rect">
            <a:avLst/>
          </a:prstGeom>
          <a:noFill/>
        </p:spPr>
        <p:txBody>
          <a:bodyPr wrap="square" rtlCol="0">
            <a:spAutoFit/>
          </a:bodyPr>
          <a:lstStyle/>
          <a:p>
            <a:r>
              <a:rPr lang="en-GB" sz="2400" u="sng" dirty="0"/>
              <a:t>Term 6</a:t>
            </a:r>
          </a:p>
          <a:p>
            <a:r>
              <a:rPr lang="en-GB" sz="2400" u="sng" dirty="0"/>
              <a:t>Oh I do Like to be beside the Seaside</a:t>
            </a:r>
          </a:p>
          <a:p>
            <a:endParaRPr lang="en-GB" sz="2400" dirty="0"/>
          </a:p>
          <a:p>
            <a:r>
              <a:rPr lang="en-GB" sz="2400" dirty="0"/>
              <a:t>-History – Changes in the seaside/Bournemouth over time and Mary </a:t>
            </a:r>
            <a:r>
              <a:rPr lang="en-GB" sz="2400" dirty="0" err="1"/>
              <a:t>Anning</a:t>
            </a:r>
            <a:r>
              <a:rPr lang="en-GB" sz="2400" dirty="0"/>
              <a:t> (historical fossil hunter!)</a:t>
            </a:r>
          </a:p>
          <a:p>
            <a:r>
              <a:rPr lang="en-GB" sz="2400" dirty="0"/>
              <a:t> </a:t>
            </a:r>
          </a:p>
          <a:p>
            <a:endParaRPr lang="en-GB" sz="2400" dirty="0"/>
          </a:p>
          <a:p>
            <a:r>
              <a:rPr lang="en-GB" sz="2400" dirty="0"/>
              <a:t>Trip to the beach! (Volunteers needed!)</a:t>
            </a:r>
          </a:p>
          <a:p>
            <a:endParaRPr lang="en-GB" dirty="0"/>
          </a:p>
          <a:p>
            <a:pPr marL="285750" indent="-285750">
              <a:buFontTx/>
              <a:buChar char="-"/>
            </a:pPr>
            <a:endParaRPr lang="en-GB" dirty="0"/>
          </a:p>
        </p:txBody>
      </p:sp>
    </p:spTree>
    <p:extLst>
      <p:ext uri="{BB962C8B-B14F-4D97-AF65-F5344CB8AC3E}">
        <p14:creationId xmlns:p14="http://schemas.microsoft.com/office/powerpoint/2010/main" val="3149668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5956" y="201939"/>
            <a:ext cx="9144000" cy="984733"/>
          </a:xfrm>
        </p:spPr>
        <p:txBody>
          <a:bodyPr/>
          <a:lstStyle/>
          <a:p>
            <a:r>
              <a:rPr lang="en-US"/>
              <a:t>Reading</a:t>
            </a:r>
          </a:p>
        </p:txBody>
      </p:sp>
      <p:sp>
        <p:nvSpPr>
          <p:cNvPr id="4" name="Subtitle 3"/>
          <p:cNvSpPr>
            <a:spLocks noGrp="1"/>
          </p:cNvSpPr>
          <p:nvPr>
            <p:ph type="subTitle" idx="1"/>
          </p:nvPr>
        </p:nvSpPr>
        <p:spPr>
          <a:xfrm>
            <a:off x="167269" y="1003610"/>
            <a:ext cx="11797990" cy="5742878"/>
          </a:xfrm>
        </p:spPr>
        <p:txBody>
          <a:bodyPr vert="horz" lIns="91440" tIns="45720" rIns="91440" bIns="45720" rtlCol="0" anchor="t">
            <a:normAutofit fontScale="55000" lnSpcReduction="20000"/>
          </a:bodyPr>
          <a:lstStyle/>
          <a:p>
            <a:endParaRPr lang="en-US" dirty="0"/>
          </a:p>
          <a:p>
            <a:pPr algn="l"/>
            <a:r>
              <a:rPr lang="en-US" sz="3800" dirty="0"/>
              <a:t>We want a school full of enthusiastic lovers of reading!</a:t>
            </a:r>
          </a:p>
          <a:p>
            <a:pPr marL="342900" indent="-342900" algn="l">
              <a:buFont typeface="Arial" panose="020B0604020202020204" pitchFamily="34" charset="0"/>
              <a:buChar char="•"/>
            </a:pPr>
            <a:r>
              <a:rPr lang="en-US" sz="3800" dirty="0"/>
              <a:t>Your child </a:t>
            </a:r>
            <a:r>
              <a:rPr lang="en-US" sz="3800" dirty="0" smtClean="0"/>
              <a:t>now has a reading diary and a book. Please keep the reading book in their bag each day so that we can read with the children in school.</a:t>
            </a:r>
          </a:p>
          <a:p>
            <a:pPr marL="342900" indent="-342900" algn="l">
              <a:buFont typeface="Arial" panose="020B0604020202020204" pitchFamily="34" charset="0"/>
              <a:buChar char="•"/>
            </a:pPr>
            <a:r>
              <a:rPr lang="en-US" sz="3800" dirty="0" smtClean="0"/>
              <a:t>We </a:t>
            </a:r>
            <a:r>
              <a:rPr lang="en-US" sz="3800" dirty="0"/>
              <a:t>have a class reading area in each classroom</a:t>
            </a:r>
          </a:p>
          <a:p>
            <a:pPr marL="342900" indent="-342900" algn="l">
              <a:buFont typeface="Arial" panose="020B0604020202020204" pitchFamily="34" charset="0"/>
              <a:buChar char="•"/>
            </a:pPr>
            <a:r>
              <a:rPr lang="en-US" sz="3800" dirty="0"/>
              <a:t>Library time is on a </a:t>
            </a:r>
            <a:r>
              <a:rPr lang="en-US" sz="3800" dirty="0" smtClean="0"/>
              <a:t>Thursday </a:t>
            </a:r>
            <a:r>
              <a:rPr lang="en-US" sz="3800" dirty="0"/>
              <a:t>afternoon- children can choose a book to bring home and change it weekly if wanted.</a:t>
            </a:r>
          </a:p>
          <a:p>
            <a:pPr marL="342900" indent="-342900" algn="l">
              <a:buFont typeface="Arial" panose="020B0604020202020204" pitchFamily="34" charset="0"/>
              <a:buChar char="•"/>
            </a:pPr>
            <a:r>
              <a:rPr lang="en-US" sz="3800" dirty="0"/>
              <a:t>Reading raffle – 3 for 1, 5 for 2 (Books and Biscuits reward</a:t>
            </a:r>
            <a:r>
              <a:rPr lang="en-US" sz="3800" dirty="0" smtClean="0"/>
              <a:t>)</a:t>
            </a:r>
          </a:p>
          <a:p>
            <a:pPr marL="342900" indent="-342900" algn="l">
              <a:buFont typeface="Arial" panose="020B0604020202020204" pitchFamily="34" charset="0"/>
              <a:buChar char="•"/>
            </a:pPr>
            <a:endParaRPr lang="en-US" sz="3800" dirty="0"/>
          </a:p>
          <a:p>
            <a:pPr marL="342900" indent="-342900">
              <a:buFont typeface="Arial" panose="020B0604020202020204" pitchFamily="34" charset="0"/>
              <a:buChar char="•"/>
            </a:pPr>
            <a:endParaRPr lang="en-US" dirty="0">
              <a:solidFill>
                <a:srgbClr val="FF0000"/>
              </a:solidFill>
            </a:endParaRPr>
          </a:p>
          <a:p>
            <a:pPr marL="342900" indent="-342900" algn="l">
              <a:buFont typeface="Arial" panose="020B0604020202020204" pitchFamily="34" charset="0"/>
              <a:buChar char="•"/>
            </a:pPr>
            <a:r>
              <a:rPr lang="en-US" sz="4200" u="sng" dirty="0"/>
              <a:t>Recommended reads </a:t>
            </a:r>
            <a:r>
              <a:rPr lang="en-US" sz="4200" dirty="0"/>
              <a:t>– new books/classics/chapter books/non- fiction/poetry</a:t>
            </a:r>
            <a:endParaRPr lang="en-US" sz="4200" u="sng" dirty="0"/>
          </a:p>
          <a:p>
            <a:pPr marL="342900" indent="-342900" algn="l">
              <a:buFont typeface="Arial" panose="020B0604020202020204" pitchFamily="34" charset="0"/>
              <a:buChar char="•"/>
            </a:pPr>
            <a:endParaRPr lang="en-US" sz="3300" dirty="0"/>
          </a:p>
          <a:p>
            <a:endParaRPr lang="en-US" sz="3300" dirty="0"/>
          </a:p>
          <a:p>
            <a:endParaRPr lang="en-US" sz="3300" dirty="0"/>
          </a:p>
          <a:p>
            <a:endParaRPr lang="en-US" sz="3300" dirty="0"/>
          </a:p>
          <a:p>
            <a:endParaRPr lang="en-US" sz="3300" dirty="0"/>
          </a:p>
          <a:p>
            <a:endParaRPr lang="en-US" sz="3300" dirty="0"/>
          </a:p>
          <a:p>
            <a:r>
              <a:rPr lang="en-US" sz="3300" dirty="0"/>
              <a:t>https://www.booksfortopics.com/booklists/recommended-reads/year-1/</a:t>
            </a:r>
          </a:p>
        </p:txBody>
      </p:sp>
      <p:pic>
        <p:nvPicPr>
          <p:cNvPr id="3" name="Picture 2"/>
          <p:cNvPicPr>
            <a:picLocks noChangeAspect="1"/>
          </p:cNvPicPr>
          <p:nvPr/>
        </p:nvPicPr>
        <p:blipFill>
          <a:blip r:embed="rId3"/>
          <a:stretch>
            <a:fillRect/>
          </a:stretch>
        </p:blipFill>
        <p:spPr>
          <a:xfrm>
            <a:off x="627245" y="4548199"/>
            <a:ext cx="1262918" cy="1617421"/>
          </a:xfrm>
          <a:prstGeom prst="rect">
            <a:avLst/>
          </a:prstGeom>
        </p:spPr>
      </p:pic>
      <p:pic>
        <p:nvPicPr>
          <p:cNvPr id="7" name="Picture 6"/>
          <p:cNvPicPr>
            <a:picLocks noChangeAspect="1"/>
          </p:cNvPicPr>
          <p:nvPr/>
        </p:nvPicPr>
        <p:blipFill>
          <a:blip r:embed="rId4"/>
          <a:stretch>
            <a:fillRect/>
          </a:stretch>
        </p:blipFill>
        <p:spPr>
          <a:xfrm>
            <a:off x="3737412" y="4517631"/>
            <a:ext cx="1423629" cy="1617421"/>
          </a:xfrm>
          <a:prstGeom prst="rect">
            <a:avLst/>
          </a:prstGeom>
        </p:spPr>
      </p:pic>
      <p:pic>
        <p:nvPicPr>
          <p:cNvPr id="8" name="Picture 7"/>
          <p:cNvPicPr>
            <a:picLocks noChangeAspect="1"/>
          </p:cNvPicPr>
          <p:nvPr/>
        </p:nvPicPr>
        <p:blipFill>
          <a:blip r:embed="rId5"/>
          <a:stretch>
            <a:fillRect/>
          </a:stretch>
        </p:blipFill>
        <p:spPr>
          <a:xfrm>
            <a:off x="7124220" y="4581631"/>
            <a:ext cx="1027424" cy="1489420"/>
          </a:xfrm>
          <a:prstGeom prst="rect">
            <a:avLst/>
          </a:prstGeom>
        </p:spPr>
      </p:pic>
      <p:pic>
        <p:nvPicPr>
          <p:cNvPr id="9" name="Picture 8"/>
          <p:cNvPicPr>
            <a:picLocks noChangeAspect="1"/>
          </p:cNvPicPr>
          <p:nvPr/>
        </p:nvPicPr>
        <p:blipFill>
          <a:blip r:embed="rId6"/>
          <a:stretch>
            <a:fillRect/>
          </a:stretch>
        </p:blipFill>
        <p:spPr>
          <a:xfrm>
            <a:off x="10194635" y="4604373"/>
            <a:ext cx="1205269" cy="1510050"/>
          </a:xfrm>
          <a:prstGeom prst="rect">
            <a:avLst/>
          </a:prstGeom>
        </p:spPr>
      </p:pic>
      <p:pic>
        <p:nvPicPr>
          <p:cNvPr id="10" name="Picture 9"/>
          <p:cNvPicPr>
            <a:picLocks noChangeAspect="1"/>
          </p:cNvPicPr>
          <p:nvPr/>
        </p:nvPicPr>
        <p:blipFill>
          <a:blip r:embed="rId7"/>
          <a:stretch>
            <a:fillRect/>
          </a:stretch>
        </p:blipFill>
        <p:spPr>
          <a:xfrm>
            <a:off x="5612406" y="4538260"/>
            <a:ext cx="1071921" cy="1596792"/>
          </a:xfrm>
          <a:prstGeom prst="rect">
            <a:avLst/>
          </a:prstGeom>
        </p:spPr>
      </p:pic>
      <p:pic>
        <p:nvPicPr>
          <p:cNvPr id="12" name="Picture 11"/>
          <p:cNvPicPr>
            <a:picLocks noChangeAspect="1"/>
          </p:cNvPicPr>
          <p:nvPr/>
        </p:nvPicPr>
        <p:blipFill>
          <a:blip r:embed="rId8"/>
          <a:stretch>
            <a:fillRect/>
          </a:stretch>
        </p:blipFill>
        <p:spPr>
          <a:xfrm>
            <a:off x="2226139" y="4517631"/>
            <a:ext cx="1084466" cy="1576757"/>
          </a:xfrm>
          <a:prstGeom prst="rect">
            <a:avLst/>
          </a:prstGeom>
        </p:spPr>
      </p:pic>
      <p:pic>
        <p:nvPicPr>
          <p:cNvPr id="13" name="Picture 12"/>
          <p:cNvPicPr>
            <a:picLocks noChangeAspect="1"/>
          </p:cNvPicPr>
          <p:nvPr/>
        </p:nvPicPr>
        <p:blipFill>
          <a:blip r:embed="rId9"/>
          <a:stretch>
            <a:fillRect/>
          </a:stretch>
        </p:blipFill>
        <p:spPr>
          <a:xfrm>
            <a:off x="8577072" y="4673681"/>
            <a:ext cx="1281587" cy="1305320"/>
          </a:xfrm>
          <a:prstGeom prst="rect">
            <a:avLst/>
          </a:prstGeom>
        </p:spPr>
      </p:pic>
    </p:spTree>
    <p:extLst>
      <p:ext uri="{BB962C8B-B14F-4D97-AF65-F5344CB8AC3E}">
        <p14:creationId xmlns:p14="http://schemas.microsoft.com/office/powerpoint/2010/main" val="803642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99478"/>
            <a:ext cx="9144000" cy="984733"/>
          </a:xfrm>
        </p:spPr>
        <p:txBody>
          <a:bodyPr/>
          <a:lstStyle/>
          <a:p>
            <a:r>
              <a:rPr lang="en-US" dirty="0" smtClean="0"/>
              <a:t>Phonics  </a:t>
            </a:r>
            <a:endParaRPr lang="en-US" dirty="0"/>
          </a:p>
        </p:txBody>
      </p:sp>
      <p:sp>
        <p:nvSpPr>
          <p:cNvPr id="3" name="Subtitle 2"/>
          <p:cNvSpPr>
            <a:spLocks noGrp="1"/>
          </p:cNvSpPr>
          <p:nvPr>
            <p:ph type="subTitle" idx="1"/>
          </p:nvPr>
        </p:nvSpPr>
        <p:spPr>
          <a:xfrm>
            <a:off x="331304" y="1380044"/>
            <a:ext cx="11396870" cy="5073765"/>
          </a:xfrm>
        </p:spPr>
        <p:txBody>
          <a:bodyPr vert="horz" lIns="91440" tIns="45720" rIns="91440" bIns="45720" rtlCol="0" anchor="t">
            <a:normAutofit/>
          </a:bodyPr>
          <a:lstStyle/>
          <a:p>
            <a:r>
              <a:rPr lang="en-US" sz="2000" dirty="0"/>
              <a:t>In Year 1, we continue to have Phonics lessons daily. We will begin to learn new sounds from next week. </a:t>
            </a:r>
          </a:p>
          <a:p>
            <a:r>
              <a:rPr lang="en-US" sz="2000" dirty="0"/>
              <a:t>Up to now children have learnt one way of representing (spelling) each sound/phoneme in the English language.</a:t>
            </a:r>
          </a:p>
          <a:p>
            <a:r>
              <a:rPr lang="en-US" sz="2000" dirty="0"/>
              <a:t>This year we begin to learn alternative ways to spell phonemes (sounds they know and later in the year alternative ways to pronounce letters they are familiar with. </a:t>
            </a:r>
          </a:p>
          <a:p>
            <a:r>
              <a:rPr lang="en-US" sz="2800" b="1" dirty="0"/>
              <a:t>At Home</a:t>
            </a:r>
          </a:p>
          <a:p>
            <a:r>
              <a:rPr lang="en-US" sz="2800" dirty="0"/>
              <a:t>We will let you know on our webpage each week what we are learning in phonics. </a:t>
            </a:r>
            <a:r>
              <a:rPr lang="en-US" sz="2800" dirty="0" smtClean="0"/>
              <a:t>A parent information link will be on the website each week.</a:t>
            </a:r>
          </a:p>
          <a:p>
            <a:endParaRPr lang="en-US" sz="2800" dirty="0"/>
          </a:p>
          <a:p>
            <a:r>
              <a:rPr lang="en-US" sz="2800" dirty="0" smtClean="0"/>
              <a:t>Word walls </a:t>
            </a:r>
            <a:endParaRPr lang="en-US" sz="2800" dirty="0"/>
          </a:p>
        </p:txBody>
      </p:sp>
      <p:sp>
        <p:nvSpPr>
          <p:cNvPr id="4" name="Rectangle 3"/>
          <p:cNvSpPr/>
          <p:nvPr/>
        </p:nvSpPr>
        <p:spPr>
          <a:xfrm>
            <a:off x="1413164" y="399478"/>
            <a:ext cx="471054" cy="40408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395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wd">
                                    <p:tmPct val="10000"/>
                                  </p:iterate>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33143" y="0"/>
            <a:ext cx="9144000" cy="1165525"/>
          </a:xfrm>
        </p:spPr>
        <p:txBody>
          <a:bodyPr/>
          <a:lstStyle/>
          <a:p>
            <a:r>
              <a:rPr lang="en-GB" dirty="0"/>
              <a:t>Homework</a:t>
            </a:r>
          </a:p>
        </p:txBody>
      </p:sp>
      <p:sp>
        <p:nvSpPr>
          <p:cNvPr id="3" name="Subtitle 2"/>
          <p:cNvSpPr>
            <a:spLocks noGrp="1"/>
          </p:cNvSpPr>
          <p:nvPr>
            <p:ph type="subTitle" idx="1"/>
          </p:nvPr>
        </p:nvSpPr>
        <p:spPr>
          <a:xfrm>
            <a:off x="420293" y="1512169"/>
            <a:ext cx="11569700" cy="1655762"/>
          </a:xfrm>
        </p:spPr>
        <p:txBody>
          <a:bodyPr vert="horz" lIns="91440" tIns="45720" rIns="91440" bIns="45720" rtlCol="0" anchor="t">
            <a:normAutofit/>
          </a:bodyPr>
          <a:lstStyle/>
          <a:p>
            <a:r>
              <a:rPr lang="en-GB" dirty="0"/>
              <a:t>Each half term a parent information letter and a curriculum map will be added to the website and a paper copy brought home. On there will be home learning we suggest would be lovely for you to do with your child at home to extend their learning throughout the project. </a:t>
            </a:r>
            <a:endParaRPr lang="en-US" dirty="0"/>
          </a:p>
        </p:txBody>
      </p:sp>
      <p:pic>
        <p:nvPicPr>
          <p:cNvPr id="5" name="Picture 4"/>
          <p:cNvPicPr>
            <a:picLocks noChangeAspect="1"/>
          </p:cNvPicPr>
          <p:nvPr/>
        </p:nvPicPr>
        <p:blipFill>
          <a:blip r:embed="rId2"/>
          <a:stretch>
            <a:fillRect/>
          </a:stretch>
        </p:blipFill>
        <p:spPr>
          <a:xfrm>
            <a:off x="213788" y="3037498"/>
            <a:ext cx="5653424" cy="3704871"/>
          </a:xfrm>
          <a:prstGeom prst="rect">
            <a:avLst/>
          </a:prstGeom>
        </p:spPr>
      </p:pic>
      <p:pic>
        <p:nvPicPr>
          <p:cNvPr id="6" name="Picture 5"/>
          <p:cNvPicPr>
            <a:picLocks noChangeAspect="1"/>
          </p:cNvPicPr>
          <p:nvPr/>
        </p:nvPicPr>
        <p:blipFill>
          <a:blip r:embed="rId3"/>
          <a:stretch>
            <a:fillRect/>
          </a:stretch>
        </p:blipFill>
        <p:spPr>
          <a:xfrm>
            <a:off x="6142763" y="3037498"/>
            <a:ext cx="5847230" cy="3704314"/>
          </a:xfrm>
          <a:prstGeom prst="rect">
            <a:avLst/>
          </a:prstGeom>
        </p:spPr>
      </p:pic>
    </p:spTree>
    <p:extLst>
      <p:ext uri="{BB962C8B-B14F-4D97-AF65-F5344CB8AC3E}">
        <p14:creationId xmlns:p14="http://schemas.microsoft.com/office/powerpoint/2010/main" val="2587829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2417" y="0"/>
            <a:ext cx="9144000" cy="984733"/>
          </a:xfrm>
        </p:spPr>
        <p:txBody>
          <a:bodyPr/>
          <a:lstStyle/>
          <a:p>
            <a:r>
              <a:rPr lang="en-US" u="sng" dirty="0" err="1"/>
              <a:t>Numbots</a:t>
            </a:r>
            <a:endParaRPr lang="en-US" u="sng" dirty="0"/>
          </a:p>
        </p:txBody>
      </p:sp>
      <p:sp>
        <p:nvSpPr>
          <p:cNvPr id="3" name="Subtitle 2"/>
          <p:cNvSpPr>
            <a:spLocks noGrp="1"/>
          </p:cNvSpPr>
          <p:nvPr>
            <p:ph type="subTitle" idx="1"/>
          </p:nvPr>
        </p:nvSpPr>
        <p:spPr>
          <a:xfrm>
            <a:off x="331304" y="1620516"/>
            <a:ext cx="11396870" cy="4833293"/>
          </a:xfrm>
        </p:spPr>
        <p:txBody>
          <a:bodyPr vert="horz" lIns="91440" tIns="45720" rIns="91440" bIns="45720" rtlCol="0" anchor="t">
            <a:normAutofit/>
          </a:bodyPr>
          <a:lstStyle/>
          <a:p>
            <a:r>
              <a:rPr lang="en-US" dirty="0"/>
              <a:t>Your child will be given a login that will be stuck onto the front page of their diaries. </a:t>
            </a:r>
          </a:p>
          <a:p>
            <a:r>
              <a:rPr lang="en-US" dirty="0"/>
              <a:t>Daily practice of numbers will help with their confidence and understanding. </a:t>
            </a:r>
          </a:p>
          <a:p>
            <a:r>
              <a:rPr lang="en-US" dirty="0"/>
              <a:t>Look out on the website for when these logins will be ready but all the instructions will come home in your child's bag. </a:t>
            </a:r>
          </a:p>
        </p:txBody>
      </p:sp>
      <p:pic>
        <p:nvPicPr>
          <p:cNvPr id="4" name="Picture 3">
            <a:extLst>
              <a:ext uri="{FF2B5EF4-FFF2-40B4-BE49-F238E27FC236}">
                <a16:creationId xmlns:a16="http://schemas.microsoft.com/office/drawing/2014/main" id="{1A6E7392-9A28-4BE6-3047-42EDF272F975}"/>
              </a:ext>
            </a:extLst>
          </p:cNvPr>
          <p:cNvPicPr>
            <a:picLocks noChangeAspect="1"/>
          </p:cNvPicPr>
          <p:nvPr/>
        </p:nvPicPr>
        <p:blipFill>
          <a:blip r:embed="rId2"/>
          <a:stretch>
            <a:fillRect/>
          </a:stretch>
        </p:blipFill>
        <p:spPr>
          <a:xfrm>
            <a:off x="3890323" y="3944514"/>
            <a:ext cx="4669766" cy="2261841"/>
          </a:xfrm>
          <a:prstGeom prst="rect">
            <a:avLst/>
          </a:prstGeom>
        </p:spPr>
      </p:pic>
      <p:sp>
        <p:nvSpPr>
          <p:cNvPr id="6" name="Rectangle 5"/>
          <p:cNvSpPr/>
          <p:nvPr/>
        </p:nvSpPr>
        <p:spPr>
          <a:xfrm>
            <a:off x="4313465" y="6298952"/>
            <a:ext cx="3823483" cy="646331"/>
          </a:xfrm>
          <a:prstGeom prst="rect">
            <a:avLst/>
          </a:prstGeom>
        </p:spPr>
        <p:txBody>
          <a:bodyPr wrap="none">
            <a:spAutoFit/>
          </a:bodyPr>
          <a:lstStyle/>
          <a:p>
            <a:r>
              <a:rPr lang="en-GB" dirty="0">
                <a:hlinkClick r:id="rId3"/>
              </a:rPr>
              <a:t>https://</a:t>
            </a:r>
            <a:r>
              <a:rPr lang="en-GB" dirty="0" smtClean="0">
                <a:hlinkClick r:id="rId3"/>
              </a:rPr>
              <a:t>youtu.be/5EdGOYu5zMw</a:t>
            </a:r>
            <a:endParaRPr lang="en-GB" dirty="0" smtClean="0"/>
          </a:p>
          <a:p>
            <a:endParaRPr lang="en-GB" dirty="0"/>
          </a:p>
        </p:txBody>
      </p:sp>
      <p:sp>
        <p:nvSpPr>
          <p:cNvPr id="7" name="Rectangle 6"/>
          <p:cNvSpPr/>
          <p:nvPr/>
        </p:nvSpPr>
        <p:spPr>
          <a:xfrm>
            <a:off x="1319357" y="312738"/>
            <a:ext cx="304800" cy="3740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6746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2417" y="0"/>
            <a:ext cx="9144000" cy="984733"/>
          </a:xfrm>
        </p:spPr>
        <p:txBody>
          <a:bodyPr/>
          <a:lstStyle/>
          <a:p>
            <a:r>
              <a:rPr lang="en-US" u="sng" dirty="0"/>
              <a:t>My </a:t>
            </a:r>
            <a:r>
              <a:rPr lang="en-US" u="sng" dirty="0" err="1"/>
              <a:t>Maths</a:t>
            </a:r>
            <a:endParaRPr lang="en-US" u="sng" dirty="0"/>
          </a:p>
        </p:txBody>
      </p:sp>
      <p:sp>
        <p:nvSpPr>
          <p:cNvPr id="3" name="Subtitle 2"/>
          <p:cNvSpPr>
            <a:spLocks noGrp="1"/>
          </p:cNvSpPr>
          <p:nvPr>
            <p:ph type="subTitle" idx="1"/>
          </p:nvPr>
        </p:nvSpPr>
        <p:spPr>
          <a:xfrm>
            <a:off x="331304" y="1620516"/>
            <a:ext cx="11396870" cy="4833293"/>
          </a:xfrm>
        </p:spPr>
        <p:txBody>
          <a:bodyPr vert="horz" lIns="91440" tIns="45720" rIns="91440" bIns="45720" rtlCol="0" anchor="t">
            <a:normAutofit/>
          </a:bodyPr>
          <a:lstStyle/>
          <a:p>
            <a:r>
              <a:rPr lang="en-US" dirty="0"/>
              <a:t>My </a:t>
            </a:r>
            <a:r>
              <a:rPr lang="en-US" dirty="0" err="1"/>
              <a:t>Maths</a:t>
            </a:r>
            <a:r>
              <a:rPr lang="en-US" dirty="0"/>
              <a:t> is another online platform which will help your child’s </a:t>
            </a:r>
            <a:r>
              <a:rPr lang="en-US" dirty="0" err="1"/>
              <a:t>maths</a:t>
            </a:r>
            <a:r>
              <a:rPr lang="en-US" dirty="0"/>
              <a:t> learning. </a:t>
            </a:r>
          </a:p>
          <a:p>
            <a:r>
              <a:rPr lang="en-US" dirty="0"/>
              <a:t>We will set pieces of online learning for your child to complete based on what they have been learning in school. </a:t>
            </a:r>
            <a:endParaRPr lang="en-US" dirty="0" smtClean="0"/>
          </a:p>
          <a:p>
            <a:r>
              <a:rPr lang="en-US" dirty="0" smtClean="0"/>
              <a:t>Logins will be </a:t>
            </a:r>
            <a:r>
              <a:rPr lang="en-US" dirty="0" smtClean="0"/>
              <a:t>sent home</a:t>
            </a:r>
            <a:r>
              <a:rPr lang="en-US" dirty="0" smtClean="0"/>
              <a:t> </a:t>
            </a:r>
            <a:r>
              <a:rPr lang="en-US" dirty="0" smtClean="0"/>
              <a:t>soon.</a:t>
            </a:r>
            <a:endParaRPr lang="en-US" dirty="0"/>
          </a:p>
        </p:txBody>
      </p:sp>
      <p:pic>
        <p:nvPicPr>
          <p:cNvPr id="5" name="Picture 4"/>
          <p:cNvPicPr>
            <a:picLocks noChangeAspect="1"/>
          </p:cNvPicPr>
          <p:nvPr/>
        </p:nvPicPr>
        <p:blipFill>
          <a:blip r:embed="rId2"/>
          <a:stretch>
            <a:fillRect/>
          </a:stretch>
        </p:blipFill>
        <p:spPr>
          <a:xfrm>
            <a:off x="3357603" y="3738191"/>
            <a:ext cx="5344271" cy="2343477"/>
          </a:xfrm>
          <a:prstGeom prst="rect">
            <a:avLst/>
          </a:prstGeom>
        </p:spPr>
      </p:pic>
    </p:spTree>
    <p:extLst>
      <p:ext uri="{BB962C8B-B14F-4D97-AF65-F5344CB8AC3E}">
        <p14:creationId xmlns:p14="http://schemas.microsoft.com/office/powerpoint/2010/main" val="367256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2305" y="317714"/>
            <a:ext cx="9544373" cy="1146471"/>
          </a:xfrm>
        </p:spPr>
        <p:txBody>
          <a:bodyPr/>
          <a:lstStyle/>
          <a:p>
            <a:r>
              <a:rPr lang="en-US"/>
              <a:t>Lunch boxes, snacks etc.</a:t>
            </a:r>
          </a:p>
        </p:txBody>
      </p:sp>
      <p:sp>
        <p:nvSpPr>
          <p:cNvPr id="3" name="Subtitle 2"/>
          <p:cNvSpPr>
            <a:spLocks noGrp="1"/>
          </p:cNvSpPr>
          <p:nvPr>
            <p:ph type="subTitle" idx="1"/>
          </p:nvPr>
        </p:nvSpPr>
        <p:spPr>
          <a:xfrm>
            <a:off x="1108364" y="1709689"/>
            <a:ext cx="10134600" cy="4698708"/>
          </a:xfrm>
        </p:spPr>
        <p:txBody>
          <a:bodyPr vert="horz" lIns="91440" tIns="45720" rIns="91440" bIns="45720" rtlCol="0" anchor="t">
            <a:normAutofit/>
          </a:bodyPr>
          <a:lstStyle/>
          <a:p>
            <a:r>
              <a:rPr lang="en-US" dirty="0"/>
              <a:t>We have a no nuts policy. Please respect this for the safety of all children.</a:t>
            </a:r>
          </a:p>
          <a:p>
            <a:r>
              <a:rPr lang="en-US" dirty="0"/>
              <a:t>Healthy and balanced diet.</a:t>
            </a:r>
          </a:p>
          <a:p>
            <a:r>
              <a:rPr lang="en-US" dirty="0"/>
              <a:t>Drinks </a:t>
            </a:r>
            <a:r>
              <a:rPr lang="mr-IN" dirty="0">
                <a:cs typeface="Mangal"/>
              </a:rPr>
              <a:t>–</a:t>
            </a:r>
            <a:r>
              <a:rPr lang="en-US" dirty="0"/>
              <a:t> no fizzy.  Bottles named.</a:t>
            </a:r>
          </a:p>
          <a:p>
            <a:endParaRPr lang="en-US" dirty="0"/>
          </a:p>
          <a:p>
            <a:r>
              <a:rPr lang="en-US" dirty="0"/>
              <a:t>Water bottles for the classroom but, again, must be named. It is helpful for children with lunchboxes to have a separate drink for their lunchbox if possible. </a:t>
            </a:r>
          </a:p>
          <a:p>
            <a:r>
              <a:rPr lang="en-US" dirty="0"/>
              <a:t>Water only in the water bottles, no squash/</a:t>
            </a:r>
            <a:r>
              <a:rPr lang="en-US" dirty="0" err="1"/>
              <a:t>flavoured</a:t>
            </a:r>
            <a:r>
              <a:rPr lang="en-US" dirty="0"/>
              <a:t> water etc. </a:t>
            </a:r>
          </a:p>
          <a:p>
            <a:endParaRPr lang="en-US" dirty="0"/>
          </a:p>
          <a:p>
            <a:r>
              <a:rPr lang="en-US" dirty="0"/>
              <a:t>Snack </a:t>
            </a:r>
            <a:r>
              <a:rPr lang="mr-IN" dirty="0">
                <a:cs typeface="Mangal"/>
              </a:rPr>
              <a:t>–</a:t>
            </a:r>
            <a:r>
              <a:rPr lang="en-US" dirty="0"/>
              <a:t> hand held healthy food e.g. fruit or cereal bar.</a:t>
            </a:r>
          </a:p>
        </p:txBody>
      </p:sp>
      <p:sp>
        <p:nvSpPr>
          <p:cNvPr id="4" name="Rectangle 3"/>
          <p:cNvSpPr/>
          <p:nvPr/>
        </p:nvSpPr>
        <p:spPr>
          <a:xfrm>
            <a:off x="1413164" y="387927"/>
            <a:ext cx="471054" cy="41563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808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73723"/>
            <a:ext cx="9144000" cy="1060005"/>
          </a:xfrm>
        </p:spPr>
        <p:txBody>
          <a:bodyPr>
            <a:normAutofit fontScale="90000"/>
          </a:bodyPr>
          <a:lstStyle/>
          <a:p>
            <a:r>
              <a:rPr lang="en-US" dirty="0"/>
              <a:t>Website Information </a:t>
            </a:r>
            <a:br>
              <a:rPr lang="en-US" dirty="0"/>
            </a:br>
            <a:r>
              <a:rPr lang="en-US" dirty="0"/>
              <a:t>and Overview</a:t>
            </a:r>
          </a:p>
        </p:txBody>
      </p:sp>
      <p:pic>
        <p:nvPicPr>
          <p:cNvPr id="5" name="Picture 4"/>
          <p:cNvPicPr>
            <a:picLocks noChangeAspect="1"/>
          </p:cNvPicPr>
          <p:nvPr/>
        </p:nvPicPr>
        <p:blipFill>
          <a:blip r:embed="rId2"/>
          <a:stretch>
            <a:fillRect/>
          </a:stretch>
        </p:blipFill>
        <p:spPr>
          <a:xfrm>
            <a:off x="3118328" y="3399181"/>
            <a:ext cx="5955343" cy="2812774"/>
          </a:xfrm>
          <a:prstGeom prst="rect">
            <a:avLst/>
          </a:prstGeom>
        </p:spPr>
      </p:pic>
      <p:sp>
        <p:nvSpPr>
          <p:cNvPr id="6" name="TextBox 5"/>
          <p:cNvSpPr txBox="1"/>
          <p:nvPr/>
        </p:nvSpPr>
        <p:spPr>
          <a:xfrm>
            <a:off x="248478" y="1789043"/>
            <a:ext cx="11777870" cy="1631216"/>
          </a:xfrm>
          <a:prstGeom prst="rect">
            <a:avLst/>
          </a:prstGeom>
          <a:noFill/>
        </p:spPr>
        <p:txBody>
          <a:bodyPr wrap="square" rtlCol="0">
            <a:spAutoFit/>
          </a:bodyPr>
          <a:lstStyle/>
          <a:p>
            <a:pPr algn="ctr"/>
            <a:r>
              <a:rPr lang="en-GB" sz="3200" dirty="0"/>
              <a:t>Last year we got a shiny new website! It is very user friendly and easily accessible on a mobile phone</a:t>
            </a:r>
            <a:r>
              <a:rPr lang="en-GB" dirty="0"/>
              <a:t>.</a:t>
            </a:r>
          </a:p>
          <a:p>
            <a:pPr algn="ctr"/>
            <a:endParaRPr lang="en-GB" dirty="0"/>
          </a:p>
          <a:p>
            <a:pPr algn="ctr"/>
            <a:r>
              <a:rPr lang="en-GB" dirty="0"/>
              <a:t> </a:t>
            </a:r>
          </a:p>
        </p:txBody>
      </p:sp>
    </p:spTree>
    <p:extLst>
      <p:ext uri="{BB962C8B-B14F-4D97-AF65-F5344CB8AC3E}">
        <p14:creationId xmlns:p14="http://schemas.microsoft.com/office/powerpoint/2010/main" val="205287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60599-8DA7-19DF-663A-4409BF5A815E}"/>
              </a:ext>
            </a:extLst>
          </p:cNvPr>
          <p:cNvSpPr>
            <a:spLocks noGrp="1"/>
          </p:cNvSpPr>
          <p:nvPr>
            <p:ph type="ctrTitle"/>
          </p:nvPr>
        </p:nvSpPr>
        <p:spPr>
          <a:xfrm>
            <a:off x="1576812" y="647056"/>
            <a:ext cx="9144000" cy="842034"/>
          </a:xfrm>
        </p:spPr>
        <p:txBody>
          <a:bodyPr>
            <a:normAutofit fontScale="90000"/>
          </a:bodyPr>
          <a:lstStyle/>
          <a:p>
            <a:r>
              <a:rPr lang="en-US" dirty="0"/>
              <a:t>Online Safety</a:t>
            </a:r>
          </a:p>
        </p:txBody>
      </p:sp>
      <p:sp>
        <p:nvSpPr>
          <p:cNvPr id="3" name="Subtitle 2">
            <a:extLst>
              <a:ext uri="{FF2B5EF4-FFF2-40B4-BE49-F238E27FC236}">
                <a16:creationId xmlns:a16="http://schemas.microsoft.com/office/drawing/2014/main" id="{84A2AF9E-76C0-18FB-D12D-78EEC0FD0888}"/>
              </a:ext>
            </a:extLst>
          </p:cNvPr>
          <p:cNvSpPr>
            <a:spLocks noGrp="1"/>
          </p:cNvSpPr>
          <p:nvPr>
            <p:ph type="subTitle" idx="1"/>
          </p:nvPr>
        </p:nvSpPr>
        <p:spPr>
          <a:xfrm>
            <a:off x="422495" y="4250870"/>
            <a:ext cx="6971169" cy="1655762"/>
          </a:xfrm>
        </p:spPr>
        <p:txBody>
          <a:bodyPr vert="horz" lIns="91440" tIns="45720" rIns="91440" bIns="45720" rtlCol="0" anchor="t">
            <a:normAutofit/>
          </a:bodyPr>
          <a:lstStyle/>
          <a:p>
            <a:r>
              <a:rPr lang="en-US" dirty="0"/>
              <a:t>Keeping children safe online is crucial. Please take a look on our website where we will try to update you on the latest websites and worries to look out for.</a:t>
            </a:r>
          </a:p>
        </p:txBody>
      </p:sp>
      <p:pic>
        <p:nvPicPr>
          <p:cNvPr id="4" name="Picture 3" descr="A screenshot of a website&#10;&#10;Description automatically generated">
            <a:extLst>
              <a:ext uri="{FF2B5EF4-FFF2-40B4-BE49-F238E27FC236}">
                <a16:creationId xmlns:a16="http://schemas.microsoft.com/office/drawing/2014/main" id="{CAA29BEA-9532-DA46-96E9-44D044CD572E}"/>
              </a:ext>
            </a:extLst>
          </p:cNvPr>
          <p:cNvPicPr>
            <a:picLocks noChangeAspect="1"/>
          </p:cNvPicPr>
          <p:nvPr/>
        </p:nvPicPr>
        <p:blipFill>
          <a:blip r:embed="rId2"/>
          <a:stretch>
            <a:fillRect/>
          </a:stretch>
        </p:blipFill>
        <p:spPr>
          <a:xfrm>
            <a:off x="218935" y="2013696"/>
            <a:ext cx="6096000" cy="1828463"/>
          </a:xfrm>
          <a:prstGeom prst="rect">
            <a:avLst/>
          </a:prstGeom>
        </p:spPr>
      </p:pic>
      <p:pic>
        <p:nvPicPr>
          <p:cNvPr id="5" name="Picture 4" descr="A screenshot of a website&#10;&#10;Description automatically generated">
            <a:extLst>
              <a:ext uri="{FF2B5EF4-FFF2-40B4-BE49-F238E27FC236}">
                <a16:creationId xmlns:a16="http://schemas.microsoft.com/office/drawing/2014/main" id="{728B4483-6E6B-D25D-7C92-7B7021A5A59B}"/>
              </a:ext>
            </a:extLst>
          </p:cNvPr>
          <p:cNvPicPr>
            <a:picLocks noChangeAspect="1"/>
          </p:cNvPicPr>
          <p:nvPr/>
        </p:nvPicPr>
        <p:blipFill>
          <a:blip r:embed="rId3"/>
          <a:stretch>
            <a:fillRect/>
          </a:stretch>
        </p:blipFill>
        <p:spPr>
          <a:xfrm>
            <a:off x="7765035" y="3495463"/>
            <a:ext cx="4425738" cy="3169489"/>
          </a:xfrm>
          <a:prstGeom prst="rect">
            <a:avLst/>
          </a:prstGeom>
        </p:spPr>
      </p:pic>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3AB09F1D-8FCD-4D08-B5CD-A737DD85A4D6}"/>
                  </a:ext>
                </a:extLst>
              </p14:cNvPr>
              <p14:cNvContentPartPr/>
              <p14:nvPr/>
            </p14:nvContentPartPr>
            <p14:xfrm>
              <a:off x="3843875" y="2688650"/>
              <a:ext cx="679052" cy="244023"/>
            </p14:xfrm>
          </p:contentPart>
        </mc:Choice>
        <mc:Fallback xmlns="">
          <p:pic>
            <p:nvPicPr>
              <p:cNvPr id="6" name="Ink 5">
                <a:extLst>
                  <a:ext uri="{FF2B5EF4-FFF2-40B4-BE49-F238E27FC236}">
                    <a16:creationId xmlns:a16="http://schemas.microsoft.com/office/drawing/2014/main" id="{3AB09F1D-8FCD-4D08-B5CD-A737DD85A4D6}"/>
                  </a:ext>
                </a:extLst>
              </p:cNvPr>
              <p:cNvPicPr/>
              <p:nvPr/>
            </p:nvPicPr>
            <p:blipFill>
              <a:blip r:embed="rId5"/>
              <a:stretch>
                <a:fillRect/>
              </a:stretch>
            </p:blipFill>
            <p:spPr>
              <a:xfrm>
                <a:off x="3825882" y="2670681"/>
                <a:ext cx="714678" cy="279602"/>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DB3148E5-CDD8-6DFB-A0AE-2532300D223A}"/>
                  </a:ext>
                </a:extLst>
              </p14:cNvPr>
              <p14:cNvContentPartPr/>
              <p14:nvPr/>
            </p14:nvContentPartPr>
            <p14:xfrm>
              <a:off x="3783213" y="2044865"/>
              <a:ext cx="799331" cy="321896"/>
            </p14:xfrm>
          </p:contentPart>
        </mc:Choice>
        <mc:Fallback xmlns="">
          <p:pic>
            <p:nvPicPr>
              <p:cNvPr id="7" name="Ink 6">
                <a:extLst>
                  <a:ext uri="{FF2B5EF4-FFF2-40B4-BE49-F238E27FC236}">
                    <a16:creationId xmlns:a16="http://schemas.microsoft.com/office/drawing/2014/main" id="{DB3148E5-CDD8-6DFB-A0AE-2532300D223A}"/>
                  </a:ext>
                </a:extLst>
              </p:cNvPr>
              <p:cNvPicPr/>
              <p:nvPr/>
            </p:nvPicPr>
            <p:blipFill>
              <a:blip r:embed="rId7"/>
              <a:stretch>
                <a:fillRect/>
              </a:stretch>
            </p:blipFill>
            <p:spPr>
              <a:xfrm>
                <a:off x="3765218" y="2027242"/>
                <a:ext cx="834961" cy="357502"/>
              </a:xfrm>
              <a:prstGeom prst="rect">
                <a:avLst/>
              </a:prstGeom>
            </p:spPr>
          </p:pic>
        </mc:Fallback>
      </mc:AlternateContent>
    </p:spTree>
    <p:extLst>
      <p:ext uri="{BB962C8B-B14F-4D97-AF65-F5344CB8AC3E}">
        <p14:creationId xmlns:p14="http://schemas.microsoft.com/office/powerpoint/2010/main" val="2751687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2480" y="360363"/>
            <a:ext cx="10779760" cy="1112837"/>
          </a:xfrm>
        </p:spPr>
        <p:txBody>
          <a:bodyPr/>
          <a:lstStyle/>
          <a:p>
            <a:r>
              <a:rPr lang="en-US">
                <a:latin typeface="Gill Sans MT"/>
              </a:rPr>
              <a:t>Key dates </a:t>
            </a:r>
          </a:p>
        </p:txBody>
      </p:sp>
      <p:sp>
        <p:nvSpPr>
          <p:cNvPr id="3" name="Subtitle 2"/>
          <p:cNvSpPr>
            <a:spLocks noGrp="1"/>
          </p:cNvSpPr>
          <p:nvPr>
            <p:ph type="subTitle" idx="1"/>
          </p:nvPr>
        </p:nvSpPr>
        <p:spPr>
          <a:xfrm>
            <a:off x="167055" y="1737360"/>
            <a:ext cx="11852030" cy="4846320"/>
          </a:xfrm>
        </p:spPr>
        <p:txBody>
          <a:bodyPr vert="horz" lIns="91440" tIns="45720" rIns="91440" bIns="45720" rtlCol="0" anchor="t">
            <a:normAutofit/>
          </a:bodyPr>
          <a:lstStyle/>
          <a:p>
            <a:endParaRPr lang="en-GB">
              <a:latin typeface="Gill Sans MT"/>
            </a:endParaRPr>
          </a:p>
          <a:p>
            <a:r>
              <a:rPr lang="en-GB" sz="2000">
                <a:latin typeface="Gill Sans MT"/>
              </a:rPr>
              <a:t> Harvest Festival –  Thursday 2nd October </a:t>
            </a:r>
            <a:endParaRPr lang="en-GB" sz="1600">
              <a:latin typeface="Gill Sans MT"/>
            </a:endParaRPr>
          </a:p>
          <a:p>
            <a:r>
              <a:rPr lang="en-GB">
                <a:latin typeface="Gill Sans MT"/>
              </a:rPr>
              <a:t>KS1</a:t>
            </a:r>
            <a:r>
              <a:rPr lang="en-GB" sz="2000">
                <a:latin typeface="Gill Sans MT"/>
              </a:rPr>
              <a:t> Harvest Festival service: 9am in church</a:t>
            </a:r>
            <a:r>
              <a:rPr lang="en-GB" sz="1600">
                <a:latin typeface="Gill Sans MT"/>
              </a:rPr>
              <a:t>(parents welcome)</a:t>
            </a:r>
            <a:endParaRPr lang="en-GB"/>
          </a:p>
          <a:p>
            <a:r>
              <a:rPr lang="en-GB">
                <a:latin typeface="Gill Sans MT"/>
              </a:rPr>
              <a:t>KS2 Harvest Festival service: 11am </a:t>
            </a:r>
            <a:r>
              <a:rPr lang="en-GB" sz="1800">
                <a:latin typeface="Gill Sans MT"/>
              </a:rPr>
              <a:t>in church</a:t>
            </a:r>
            <a:r>
              <a:rPr lang="en-GB" sz="1400">
                <a:latin typeface="Gill Sans MT"/>
              </a:rPr>
              <a:t> </a:t>
            </a:r>
            <a:r>
              <a:rPr lang="en-GB" sz="1800">
                <a:latin typeface="Gill Sans MT"/>
              </a:rPr>
              <a:t>(parents welcome)</a:t>
            </a:r>
          </a:p>
          <a:p>
            <a:r>
              <a:rPr lang="en-GB">
                <a:latin typeface="Gill Sans MT"/>
              </a:rPr>
              <a:t>Fraser portraits – Monday 13</a:t>
            </a:r>
            <a:r>
              <a:rPr lang="en-GB" sz="1600" baseline="30000">
                <a:latin typeface="Gill Sans MT"/>
              </a:rPr>
              <a:t>th</a:t>
            </a:r>
            <a:r>
              <a:rPr lang="en-GB">
                <a:latin typeface="Gill Sans MT"/>
              </a:rPr>
              <a:t> October, all children have individual picture taken</a:t>
            </a:r>
          </a:p>
          <a:p>
            <a:r>
              <a:rPr lang="en-GB">
                <a:latin typeface="Gill Sans MT"/>
              </a:rPr>
              <a:t>Open Morning - Saturday 8th November 10am – 12pm</a:t>
            </a:r>
          </a:p>
          <a:p>
            <a:r>
              <a:rPr lang="en-GB">
                <a:latin typeface="Gill Sans MT"/>
              </a:rPr>
              <a:t>Online Parents’ evening</a:t>
            </a:r>
            <a:r>
              <a:rPr lang="en-US">
                <a:latin typeface="Gill Sans MT"/>
              </a:rPr>
              <a:t>s</a:t>
            </a:r>
            <a:r>
              <a:rPr lang="en-GB">
                <a:latin typeface="Gill Sans MT"/>
              </a:rPr>
              <a:t> – Wednesday 26th November 4.00pm - 7.00pm, </a:t>
            </a:r>
          </a:p>
          <a:p>
            <a:r>
              <a:rPr lang="en-GB">
                <a:latin typeface="Gill Sans MT"/>
              </a:rPr>
              <a:t>                                        Thursday 27th November 3.30pm – 6pm</a:t>
            </a:r>
          </a:p>
          <a:p>
            <a:r>
              <a:rPr lang="en-GB">
                <a:latin typeface="Gill Sans MT"/>
              </a:rPr>
              <a:t>Christmas performances – week beginning 8</a:t>
            </a:r>
            <a:r>
              <a:rPr lang="en-GB" baseline="30000">
                <a:latin typeface="Gill Sans MT"/>
              </a:rPr>
              <a:t>th</a:t>
            </a:r>
            <a:r>
              <a:rPr lang="en-GB">
                <a:latin typeface="Gill Sans MT"/>
              </a:rPr>
              <a:t> December. These are in the hall for Years R-4.</a:t>
            </a:r>
          </a:p>
          <a:p>
            <a:r>
              <a:rPr lang="en-GB">
                <a:latin typeface="Gill Sans MT"/>
              </a:rPr>
              <a:t>Sport's Day – Friday 19th June, 2026</a:t>
            </a:r>
          </a:p>
        </p:txBody>
      </p:sp>
    </p:spTree>
    <p:extLst>
      <p:ext uri="{BB962C8B-B14F-4D97-AF65-F5344CB8AC3E}">
        <p14:creationId xmlns:p14="http://schemas.microsoft.com/office/powerpoint/2010/main" val="4247411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If you need us…</a:t>
            </a:r>
          </a:p>
        </p:txBody>
      </p:sp>
      <p:sp>
        <p:nvSpPr>
          <p:cNvPr id="3" name="Rectangle 2"/>
          <p:cNvSpPr/>
          <p:nvPr/>
        </p:nvSpPr>
        <p:spPr>
          <a:xfrm>
            <a:off x="568037" y="1925781"/>
            <a:ext cx="10418618" cy="5478423"/>
          </a:xfrm>
          <a:prstGeom prst="rect">
            <a:avLst/>
          </a:prstGeom>
        </p:spPr>
        <p:txBody>
          <a:bodyPr wrap="square">
            <a:spAutoFit/>
          </a:bodyPr>
          <a:lstStyle/>
          <a:p>
            <a:pPr algn="ctr"/>
            <a:r>
              <a:rPr lang="en-GB" sz="3500" dirty="0">
                <a:latin typeface="Gill Sans MT" panose="020B0502020104020203" pitchFamily="34" charset="0"/>
                <a:ea typeface="Century Gothic" charset="0"/>
                <a:cs typeface="Century Gothic" charset="0"/>
              </a:rPr>
              <a:t>If there is anything that you would like to ask the teachers, email the office, they will send the message through to us and we will reply back to you through the office.  </a:t>
            </a:r>
          </a:p>
          <a:p>
            <a:pPr algn="ctr"/>
            <a:r>
              <a:rPr lang="en-GB" sz="3500" dirty="0">
                <a:latin typeface="Gill Sans MT" panose="020B0502020104020203" pitchFamily="34" charset="0"/>
                <a:ea typeface="Century Gothic" charset="0"/>
                <a:cs typeface="Century Gothic" charset="0"/>
              </a:rPr>
              <a:t>Otherwise we are always approachable at the end of the day, once we have dismissed all the children, we are happy to see you and discuss anything you would like to. </a:t>
            </a:r>
            <a:endParaRPr lang="en-GB" sz="3500" dirty="0" smtClean="0">
              <a:latin typeface="Gill Sans MT" panose="020B0502020104020203" pitchFamily="34" charset="0"/>
              <a:ea typeface="Century Gothic" charset="0"/>
              <a:cs typeface="Century Gothic" charset="0"/>
            </a:endParaRPr>
          </a:p>
          <a:p>
            <a:pPr algn="ctr"/>
            <a:r>
              <a:rPr lang="en-GB" sz="3500" dirty="0">
                <a:latin typeface="Gill Sans MT" panose="020B0502020104020203" pitchFamily="34" charset="0"/>
                <a:ea typeface="Century Gothic" charset="0"/>
                <a:cs typeface="Century Gothic" charset="0"/>
              </a:rPr>
              <a:t>Please bear with us at the end of the day, while we get to know parents faces.</a:t>
            </a:r>
          </a:p>
          <a:p>
            <a:pPr algn="ctr"/>
            <a:endParaRPr lang="en-GB" sz="3500" dirty="0">
              <a:latin typeface="Gill Sans MT" panose="020B0502020104020203" pitchFamily="34" charset="0"/>
              <a:ea typeface="Century Gothic" charset="0"/>
              <a:cs typeface="Century Gothic" charset="0"/>
            </a:endParaRPr>
          </a:p>
        </p:txBody>
      </p:sp>
      <p:pic>
        <p:nvPicPr>
          <p:cNvPr id="4" name="Picture 3"/>
          <p:cNvPicPr>
            <a:picLocks noChangeAspect="1"/>
          </p:cNvPicPr>
          <p:nvPr/>
        </p:nvPicPr>
        <p:blipFill>
          <a:blip r:embed="rId2"/>
          <a:stretch>
            <a:fillRect/>
          </a:stretch>
        </p:blipFill>
        <p:spPr>
          <a:xfrm>
            <a:off x="9733140" y="23764"/>
            <a:ext cx="1991640" cy="2008283"/>
          </a:xfrm>
          <a:prstGeom prst="rect">
            <a:avLst/>
          </a:prstGeom>
        </p:spPr>
      </p:pic>
    </p:spTree>
    <p:extLst>
      <p:ext uri="{BB962C8B-B14F-4D97-AF65-F5344CB8AC3E}">
        <p14:creationId xmlns:p14="http://schemas.microsoft.com/office/powerpoint/2010/main" val="2338030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1" y="1244296"/>
            <a:ext cx="12191999" cy="1829761"/>
          </a:xfrm>
          <a:prstGeom prst="rect">
            <a:avLst/>
          </a:prstGeom>
        </p:spPr>
        <p:txBody>
          <a:bodyPr lIns="91440" tIns="45720" rIns="91440" bIns="45720" anchor="t">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latin typeface="Gill Sans MT" panose="020B0502020104020203" pitchFamily="34" charset="0"/>
                <a:ea typeface="Century Gothic" charset="0"/>
                <a:cs typeface="Century Gothic" charset="0"/>
              </a:rPr>
              <a:t>We look forward to working in partnership with you, for all our children.</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bwMode="auto">
          <a:xfrm>
            <a:off x="2121748" y="2512254"/>
            <a:ext cx="7685973" cy="1368152"/>
          </a:xfrm>
          <a:prstGeom prst="rect">
            <a:avLst/>
          </a:prstGeom>
          <a:noFill/>
          <a:ln w="9525">
            <a:noFill/>
            <a:miter lim="800000"/>
            <a:headEnd/>
            <a:tailEnd/>
          </a:ln>
        </p:spPr>
      </p:pic>
      <p:sp>
        <p:nvSpPr>
          <p:cNvPr id="5" name="Title 3"/>
          <p:cNvSpPr txBox="1">
            <a:spLocks/>
          </p:cNvSpPr>
          <p:nvPr/>
        </p:nvSpPr>
        <p:spPr>
          <a:xfrm>
            <a:off x="-131266" y="4233483"/>
            <a:ext cx="12191999" cy="1829761"/>
          </a:xfrm>
          <a:prstGeom prst="rect">
            <a:avLst/>
          </a:prstGeom>
        </p:spPr>
        <p:txBody>
          <a:bodyP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latin typeface="Gill Sans MT" panose="020B0502020104020203" pitchFamily="34" charset="0"/>
                <a:ea typeface="Century Gothic" charset="0"/>
                <a:cs typeface="Century Gothic" charset="0"/>
              </a:rPr>
              <a:t>Thank you for coming along to the presentation.</a:t>
            </a:r>
          </a:p>
          <a:p>
            <a:pPr algn="ctr"/>
            <a:endParaRPr lang="en-GB" b="1" dirty="0">
              <a:latin typeface="Gill Sans MT" panose="020B0502020104020203" pitchFamily="34" charset="0"/>
              <a:ea typeface="Century Gothic" charset="0"/>
              <a:cs typeface="Century Gothic" charset="0"/>
            </a:endParaRPr>
          </a:p>
          <a:p>
            <a:pPr algn="ctr"/>
            <a:r>
              <a:rPr lang="en-GB" b="1" dirty="0">
                <a:latin typeface="Gill Sans MT" panose="020B0502020104020203" pitchFamily="34" charset="0"/>
                <a:ea typeface="Century Gothic" charset="0"/>
                <a:cs typeface="Century Gothic" charset="0"/>
              </a:rPr>
              <a:t>Any Questions?</a:t>
            </a:r>
          </a:p>
        </p:txBody>
      </p:sp>
    </p:spTree>
    <p:extLst>
      <p:ext uri="{BB962C8B-B14F-4D97-AF65-F5344CB8AC3E}">
        <p14:creationId xmlns:p14="http://schemas.microsoft.com/office/powerpoint/2010/main" val="182961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10E18BB291C54D9F1FE0D5A4D296C8" ma:contentTypeVersion="20" ma:contentTypeDescription="Create a new document." ma:contentTypeScope="" ma:versionID="c79a1072eb38da59826fc9104853908d">
  <xsd:schema xmlns:xsd="http://www.w3.org/2001/XMLSchema" xmlns:xs="http://www.w3.org/2001/XMLSchema" xmlns:p="http://schemas.microsoft.com/office/2006/metadata/properties" xmlns:ns2="2606ece9-3bf8-4c32-8baf-96bf5ec5239d" xmlns:ns3="82bd3059-9da5-4e71-b2f3-9186eff87365" targetNamespace="http://schemas.microsoft.com/office/2006/metadata/properties" ma:root="true" ma:fieldsID="df81f2520684050bdf3b0bc0ce6d5d8f" ns2:_="" ns3:_="">
    <xsd:import namespace="2606ece9-3bf8-4c32-8baf-96bf5ec5239d"/>
    <xsd:import namespace="82bd3059-9da5-4e71-b2f3-9186eff87365"/>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3:MediaServiceObjectDetectorVersion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606ece9-3bf8-4c32-8baf-96bf5ec5239d" elementFormDefault="qualified">
    <xsd:import namespace="http://schemas.microsoft.com/office/2006/documentManagement/types"/>
    <xsd:import namespace="http://schemas.microsoft.com/office/infopath/2007/PartnerControls"/>
    <xsd:element name="SharedWithUsers" ma:index="8"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f3aef730-2753-43cd-8f07-ad6895fb6332}" ma:internalName="TaxCatchAll" ma:showField="CatchAllData" ma:web="2606ece9-3bf8-4c32-8baf-96bf5ec5239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2bd3059-9da5-4e71-b2f3-9186eff87365"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e97e7a5-0a0e-43e2-995f-1db73e22a564"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2bd3059-9da5-4e71-b2f3-9186eff87365">
      <Terms xmlns="http://schemas.microsoft.com/office/infopath/2007/PartnerControls"/>
    </lcf76f155ced4ddcb4097134ff3c332f>
    <TaxCatchAll xmlns="2606ece9-3bf8-4c32-8baf-96bf5ec5239d" xsi:nil="true"/>
  </documentManagement>
</p:properties>
</file>

<file path=customXml/itemProps1.xml><?xml version="1.0" encoding="utf-8"?>
<ds:datastoreItem xmlns:ds="http://schemas.openxmlformats.org/officeDocument/2006/customXml" ds:itemID="{462C6532-C4D8-4498-BF5B-AC48BA4CB4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606ece9-3bf8-4c32-8baf-96bf5ec5239d"/>
    <ds:schemaRef ds:uri="82bd3059-9da5-4e71-b2f3-9186eff8736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A817EB-EFB4-435C-BAF0-82E5D2A8CEC6}">
  <ds:schemaRefs>
    <ds:schemaRef ds:uri="http://schemas.microsoft.com/sharepoint/v3/contenttype/forms"/>
  </ds:schemaRefs>
</ds:datastoreItem>
</file>

<file path=customXml/itemProps3.xml><?xml version="1.0" encoding="utf-8"?>
<ds:datastoreItem xmlns:ds="http://schemas.openxmlformats.org/officeDocument/2006/customXml" ds:itemID="{69EA909F-E8F5-4A22-8492-54CAE551BB48}">
  <ds:schemaRefs>
    <ds:schemaRef ds:uri="http://purl.org/dc/dcmitype/"/>
    <ds:schemaRef ds:uri="82bd3059-9da5-4e71-b2f3-9186eff87365"/>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purl.org/dc/terms/"/>
    <ds:schemaRef ds:uri="http://schemas.openxmlformats.org/package/2006/metadata/core-properties"/>
    <ds:schemaRef ds:uri="2606ece9-3bf8-4c32-8baf-96bf5ec5239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2908</TotalTime>
  <Words>1134</Words>
  <Application>Microsoft Office PowerPoint</Application>
  <PresentationFormat>Widescreen</PresentationFormat>
  <Paragraphs>193</Paragraphs>
  <Slides>24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Century Gothic</vt:lpstr>
      <vt:lpstr>Comic Sans MS</vt:lpstr>
      <vt:lpstr>Gill Sans MT</vt:lpstr>
      <vt:lpstr>Mangal</vt:lpstr>
      <vt:lpstr>Office Theme</vt:lpstr>
      <vt:lpstr>PowerPoint Presentation</vt:lpstr>
      <vt:lpstr>PowerPoint Presentation</vt:lpstr>
      <vt:lpstr>Also…</vt:lpstr>
      <vt:lpstr>Family Support Worker</vt:lpstr>
      <vt:lpstr>Uniform</vt:lpstr>
      <vt:lpstr>Attendance</vt:lpstr>
      <vt:lpstr>Important St. James’ information</vt:lpstr>
      <vt:lpstr>Ready, Respectful, Safe</vt:lpstr>
      <vt:lpstr>Rewards </vt:lpstr>
      <vt:lpstr>Timetable information</vt:lpstr>
      <vt:lpstr>Our Year ahead…</vt:lpstr>
      <vt:lpstr>Our Year ahead…</vt:lpstr>
      <vt:lpstr>Our Year ahead…</vt:lpstr>
      <vt:lpstr>Reading</vt:lpstr>
      <vt:lpstr>Phonics  </vt:lpstr>
      <vt:lpstr>Homework</vt:lpstr>
      <vt:lpstr>Numbots</vt:lpstr>
      <vt:lpstr>My Maths</vt:lpstr>
      <vt:lpstr>Lunch boxes, snacks etc.</vt:lpstr>
      <vt:lpstr>Website Information  and Overview</vt:lpstr>
      <vt:lpstr>Online Safety</vt:lpstr>
      <vt:lpstr>Key dates </vt:lpstr>
      <vt:lpstr>If you need us…</vt:lpstr>
      <vt:lpstr>PowerPoint Presentation</vt:lpstr>
    </vt:vector>
  </TitlesOfParts>
  <Manager/>
  <Company>St. James Primary Academy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September Presentations</dc:subject>
  <dc:creator>Jeremy Payne</dc:creator>
  <cp:keywords/>
  <dc:description/>
  <cp:lastModifiedBy>Sophie Stoodley (JAM)</cp:lastModifiedBy>
  <cp:revision>180</cp:revision>
  <cp:lastPrinted>2017-09-03T16:49:27Z</cp:lastPrinted>
  <dcterms:created xsi:type="dcterms:W3CDTF">2015-06-09T13:24:38Z</dcterms:created>
  <dcterms:modified xsi:type="dcterms:W3CDTF">2025-09-12T20:09:00Z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0x0101004F10E18BB291C54D9F1FE0D5A4D296C8</vt:lpwstr>
  </property>
  <property fmtid="{D5CDD505-2E9C-101B-9397-08002B2CF9AE}" pid="3" name="MediaServiceImageTags">
    <vt:lpwstr/>
  </property>
  <property fmtid="{D5CDD505-2E9C-101B-9397-08002B2CF9AE}" pid="4" name="_ExtendedDescription">
    <vt:lpwstr/>
  </property>
</Properties>
</file>